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70" r:id="rId6"/>
    <p:sldId id="271" r:id="rId7"/>
    <p:sldId id="273" r:id="rId8"/>
    <p:sldId id="261" r:id="rId9"/>
    <p:sldId id="262" r:id="rId10"/>
    <p:sldId id="275" r:id="rId11"/>
    <p:sldId id="263" r:id="rId12"/>
    <p:sldId id="272" r:id="rId13"/>
    <p:sldId id="264" r:id="rId14"/>
    <p:sldId id="265" r:id="rId15"/>
    <p:sldId id="266" r:id="rId16"/>
    <p:sldId id="274" r:id="rId17"/>
    <p:sldId id="278" r:id="rId18"/>
    <p:sldId id="279" r:id="rId19"/>
    <p:sldId id="284" r:id="rId20"/>
    <p:sldId id="285" r:id="rId21"/>
    <p:sldId id="281" r:id="rId22"/>
    <p:sldId id="282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6092" autoAdjust="0"/>
  </p:normalViewPr>
  <p:slideViewPr>
    <p:cSldViewPr>
      <p:cViewPr>
        <p:scale>
          <a:sx n="66" d="100"/>
          <a:sy n="66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6332240" cy="1470025"/>
          </a:xfrm>
        </p:spPr>
        <p:txBody>
          <a:bodyPr/>
          <a:lstStyle/>
          <a:p>
            <a:r>
              <a:rPr lang="ru-RU" dirty="0" err="1" smtClean="0"/>
              <a:t>Пр</a:t>
            </a:r>
            <a:r>
              <a:rPr lang="uk-UA" dirty="0" err="1" smtClean="0"/>
              <a:t>езентація</a:t>
            </a:r>
            <a:r>
              <a:rPr lang="uk-UA" dirty="0" smtClean="0"/>
              <a:t> кабінету практичного психолога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1844824"/>
            <a:ext cx="4914282" cy="1752600"/>
          </a:xfrm>
        </p:spPr>
        <p:txBody>
          <a:bodyPr/>
          <a:lstStyle/>
          <a:p>
            <a:r>
              <a:rPr lang="uk-UA" dirty="0" smtClean="0"/>
              <a:t>Державного навчального закладу «Центр професійної освіти інформаційних технологій, поліграфії та дизайну м. Києва»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598"/>
            <a:ext cx="21240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9776"/>
            <a:ext cx="7115196" cy="1143000"/>
          </a:xfrm>
        </p:spPr>
        <p:txBody>
          <a:bodyPr/>
          <a:lstStyle/>
          <a:p>
            <a:r>
              <a:rPr lang="uk-UA" dirty="0" smtClean="0"/>
              <a:t>Консультативна зона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2520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На фото, зона первинної консультації.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Перед очима клієнта знаходиться акваріум, що сприяє психологічному комфорту. </a:t>
            </a:r>
            <a:endParaRPr lang="uk-UA" sz="2000" dirty="0">
              <a:solidFill>
                <a:srgbClr val="002060"/>
              </a:solidFill>
              <a:latin typeface="Bahnschrift Condensed" pitchFamily="34" charset="0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Мозаїчне дерево, створене з різних елементів,що створюватиме зорову фіксацію та зніматиме емоційну напругу. Концентрація уваги – один з дієвих способів позбавитися </a:t>
            </a:r>
            <a:r>
              <a:rPr lang="uk-UA" sz="2000" dirty="0" err="1" smtClean="0">
                <a:solidFill>
                  <a:srgbClr val="002060"/>
                </a:solidFill>
                <a:latin typeface="Bahnschrift Condensed" pitchFamily="34" charset="0"/>
              </a:rPr>
              <a:t>нав</a:t>
            </a:r>
            <a:r>
              <a:rPr lang="en-US" sz="2000" dirty="0" smtClean="0">
                <a:solidFill>
                  <a:srgbClr val="002060"/>
                </a:solidFill>
                <a:latin typeface="Bahnschrift Condensed" pitchFamily="34" charset="0"/>
              </a:rPr>
              <a:t>’</a:t>
            </a:r>
            <a:r>
              <a:rPr lang="uk-UA" sz="2000" dirty="0" err="1" smtClean="0">
                <a:solidFill>
                  <a:srgbClr val="002060"/>
                </a:solidFill>
                <a:latin typeface="Bahnschrift Condensed" pitchFamily="34" charset="0"/>
              </a:rPr>
              <a:t>язливих</a:t>
            </a:r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 думок.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28" y="1423166"/>
            <a:ext cx="5170722" cy="3878042"/>
          </a:xfrm>
        </p:spPr>
      </p:pic>
    </p:spTree>
    <p:extLst>
      <p:ext uri="{BB962C8B-B14F-4D97-AF65-F5344CB8AC3E}">
        <p14:creationId xmlns:p14="http://schemas.microsoft.com/office/powerpoint/2010/main" val="3353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24" y="1556793"/>
            <a:ext cx="4800533" cy="36004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71604" y="1600200"/>
            <a:ext cx="215612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200" dirty="0">
                <a:latin typeface="Bahnschrift Condensed" pitchFamily="34" charset="0"/>
              </a:rPr>
              <a:t>За задумом, консультативна зона не обмежується єдиним місцем. Перед початком консультації психолог запитує у клієнта «де Вам комфортно?»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Робоча зона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742656" cy="3556992"/>
          </a:xfrm>
        </p:spPr>
      </p:pic>
      <p:sp>
        <p:nvSpPr>
          <p:cNvPr id="5" name="TextBox 4"/>
          <p:cNvSpPr txBox="1"/>
          <p:nvPr/>
        </p:nvSpPr>
        <p:spPr>
          <a:xfrm>
            <a:off x="1547664" y="522920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olidFill>
                  <a:srgbClr val="002060"/>
                </a:solidFill>
                <a:latin typeface="Bahnschrift Condensed" pitchFamily="34" charset="0"/>
              </a:rPr>
              <a:t>Робоча 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зона </a:t>
            </a:r>
            <a:r>
              <a:rPr lang="uk-UA" sz="2200" dirty="0">
                <a:solidFill>
                  <a:srgbClr val="002060"/>
                </a:solidFill>
                <a:latin typeface="Bahnschrift Condensed" pitchFamily="34" charset="0"/>
              </a:rPr>
              <a:t>необхідна 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психологу </a:t>
            </a:r>
            <a:r>
              <a:rPr lang="uk-UA" sz="2200" dirty="0">
                <a:solidFill>
                  <a:srgbClr val="002060"/>
                </a:solidFill>
                <a:latin typeface="Bahnschrift Condensed" pitchFamily="34" charset="0"/>
              </a:rPr>
              <a:t>для підготовки до роботи (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занять, консультацій тощо), обробки даних, зберігання </a:t>
            </a:r>
            <a:r>
              <a:rPr lang="uk-UA" sz="2200" dirty="0">
                <a:solidFill>
                  <a:srgbClr val="002060"/>
                </a:solidFill>
                <a:latin typeface="Bahnschrift Condensed" pitchFamily="34" charset="0"/>
              </a:rPr>
              <a:t>матеріалів обстеження, робочої документації, методичної літератури, посібників 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тощо.</a:t>
            </a:r>
            <a:endParaRPr lang="ru-RU" sz="22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15196" cy="1143000"/>
          </a:xfrm>
        </p:spPr>
        <p:txBody>
          <a:bodyPr/>
          <a:lstStyle/>
          <a:p>
            <a:r>
              <a:rPr lang="uk-UA" dirty="0" err="1" smtClean="0"/>
              <a:t>Тренінгова</a:t>
            </a:r>
            <a:r>
              <a:rPr lang="uk-UA" dirty="0" smtClean="0"/>
              <a:t> зона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0912"/>
            <a:ext cx="4680520" cy="3510390"/>
          </a:xfrm>
        </p:spPr>
      </p:pic>
      <p:sp>
        <p:nvSpPr>
          <p:cNvPr id="5" name="TextBox 4"/>
          <p:cNvSpPr txBox="1"/>
          <p:nvPr/>
        </p:nvSpPr>
        <p:spPr>
          <a:xfrm>
            <a:off x="1619672" y="1052736"/>
            <a:ext cx="720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Соціально-психологічний тренінг – важливий інструмент в роботі практичного психолога, адже цей метод психологічного впливу </a:t>
            </a:r>
            <a:r>
              <a:rPr lang="uk-UA" sz="2200" dirty="0" err="1" smtClean="0">
                <a:solidFill>
                  <a:srgbClr val="002060"/>
                </a:solidFill>
                <a:latin typeface="Bahnschrift Condensed" pitchFamily="34" charset="0"/>
              </a:rPr>
              <a:t>грунтується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 на активних методах групової роботи, його використовують як метод корекції, просвіти, адаптації та діагностики (за методом спостереження).</a:t>
            </a:r>
            <a:endParaRPr lang="ru-RU" sz="22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Зона </a:t>
            </a:r>
            <a:r>
              <a:rPr lang="uk-UA" dirty="0" err="1" smtClean="0"/>
              <a:t>коренційних-діагностичних</a:t>
            </a:r>
            <a:r>
              <a:rPr lang="uk-UA" dirty="0" smtClean="0"/>
              <a:t> занять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3394472" cy="4525963"/>
          </a:xfrm>
        </p:spPr>
      </p:pic>
      <p:sp>
        <p:nvSpPr>
          <p:cNvPr id="6" name="TextBox 5"/>
          <p:cNvSpPr txBox="1"/>
          <p:nvPr/>
        </p:nvSpPr>
        <p:spPr>
          <a:xfrm>
            <a:off x="5004048" y="1556792"/>
            <a:ext cx="3600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Піскова терапія  використовується як в цілях діагностики, так і як метод </a:t>
            </a:r>
            <a:r>
              <a:rPr lang="uk-UA" sz="2200" dirty="0" err="1" smtClean="0">
                <a:solidFill>
                  <a:srgbClr val="002060"/>
                </a:solidFill>
                <a:latin typeface="Bahnschrift Condensed" pitchFamily="34" charset="0"/>
              </a:rPr>
              <a:t>корекційного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 впливу. </a:t>
            </a:r>
          </a:p>
          <a:p>
            <a:r>
              <a:rPr lang="uk-UA" sz="2200" dirty="0">
                <a:solidFill>
                  <a:srgbClr val="002060"/>
                </a:solidFill>
                <a:latin typeface="Bahnschrift Condensed" pitchFamily="34" charset="0"/>
              </a:rPr>
              <a:t> 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Цей метод є практичним, адже за допомогою нього дитина може знімати емоційну напругу, відігравати те, що не усвідомлюється. </a:t>
            </a:r>
          </a:p>
        </p:txBody>
      </p:sp>
    </p:spTree>
    <p:extLst>
      <p:ext uri="{BB962C8B-B14F-4D97-AF65-F5344CB8AC3E}">
        <p14:creationId xmlns:p14="http://schemas.microsoft.com/office/powerpoint/2010/main" val="33869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</a:t>
            </a:r>
            <a:r>
              <a:rPr lang="en-US" dirty="0" smtClean="0"/>
              <a:t>’</a:t>
            </a:r>
            <a:r>
              <a:rPr lang="uk-UA" dirty="0" smtClean="0"/>
              <a:t>які іграшки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6226638" cy="4669979"/>
          </a:xfrm>
        </p:spPr>
      </p:pic>
    </p:spTree>
    <p:extLst>
      <p:ext uri="{BB962C8B-B14F-4D97-AF65-F5344CB8AC3E}">
        <p14:creationId xmlns:p14="http://schemas.microsoft.com/office/powerpoint/2010/main" val="24532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Комплексно-</a:t>
            </a:r>
            <a:r>
              <a:rPr lang="ru-RU" dirty="0" err="1" smtClean="0"/>
              <a:t>методичне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r="26442"/>
          <a:stretch/>
        </p:blipFill>
        <p:spPr>
          <a:xfrm>
            <a:off x="1403648" y="1556792"/>
            <a:ext cx="2952328" cy="3000727"/>
          </a:xfrm>
        </p:spPr>
      </p:pic>
      <p:sp>
        <p:nvSpPr>
          <p:cNvPr id="5" name="TextBox 4"/>
          <p:cNvSpPr txBox="1"/>
          <p:nvPr/>
        </p:nvSpPr>
        <p:spPr>
          <a:xfrm>
            <a:off x="4499992" y="1700808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комплексно-методичного </a:t>
            </a:r>
            <a:r>
              <a:rPr lang="ru-RU" dirty="0" err="1" smtClean="0"/>
              <a:t>забезпечення</a:t>
            </a:r>
            <a:r>
              <a:rPr lang="ru-RU" dirty="0" smtClean="0"/>
              <a:t> належать:</a:t>
            </a:r>
          </a:p>
          <a:p>
            <a:pPr marL="342900" indent="-342900">
              <a:buAutoNum type="arabicPeriod"/>
            </a:pPr>
            <a:r>
              <a:rPr lang="ru-RU" dirty="0" smtClean="0"/>
              <a:t>Нормативно-</a:t>
            </a:r>
            <a:r>
              <a:rPr lang="ru-RU" dirty="0" err="1" smtClean="0"/>
              <a:t>правова</a:t>
            </a:r>
            <a:r>
              <a:rPr lang="ru-RU" dirty="0" smtClean="0"/>
              <a:t> </a:t>
            </a:r>
            <a:r>
              <a:rPr lang="ru-RU" dirty="0" err="1" smtClean="0"/>
              <a:t>документац</a:t>
            </a:r>
            <a:r>
              <a:rPr lang="uk-UA" dirty="0" err="1" smtClean="0"/>
              <a:t>ія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Навчально-методична документація</a:t>
            </a:r>
          </a:p>
          <a:p>
            <a:pPr marL="342900" indent="-342900">
              <a:buAutoNum type="arabicPeriod"/>
            </a:pPr>
            <a:r>
              <a:rPr lang="uk-UA" dirty="0" smtClean="0"/>
              <a:t>Довідково-інформаційна документація</a:t>
            </a:r>
          </a:p>
          <a:p>
            <a:pPr marL="342900" indent="-342900">
              <a:buAutoNum type="arabicPeriod"/>
            </a:pPr>
            <a:r>
              <a:rPr lang="uk-UA" dirty="0" smtClean="0"/>
              <a:t>Обліково-статистична документація</a:t>
            </a:r>
          </a:p>
          <a:p>
            <a:pPr marL="342900" indent="-342900">
              <a:buAutoNum type="arabicPeriod"/>
            </a:pPr>
            <a:r>
              <a:rPr lang="uk-UA" dirty="0" smtClean="0"/>
              <a:t>Документація для службового використання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0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Нормативно-правова документація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«Етичний кодекс практичного психолога»;</a:t>
            </a:r>
          </a:p>
          <a:p>
            <a:r>
              <a:rPr lang="uk-UA" dirty="0" smtClean="0"/>
              <a:t>Декларація прав людини;</a:t>
            </a:r>
          </a:p>
          <a:p>
            <a:r>
              <a:rPr lang="uk-UA" dirty="0" smtClean="0"/>
              <a:t>Конвенція про права дитини;</a:t>
            </a:r>
          </a:p>
          <a:p>
            <a:r>
              <a:rPr lang="uk-UA" dirty="0" smtClean="0"/>
              <a:t>Наказ Міністерства освіти і науки України про затвердження Положення про психологічну службу системи освіти України (від 05.09.2018 №</a:t>
            </a:r>
            <a:r>
              <a:rPr lang="ru-RU" dirty="0" smtClean="0"/>
              <a:t>1</a:t>
            </a:r>
            <a:r>
              <a:rPr lang="ru-RU" u="sng" dirty="0" smtClean="0"/>
              <a:t>/9-529)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3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Обліково-плануюча документація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850" y="1310034"/>
            <a:ext cx="7115196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Перспективний план роботи психолога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Помісячний план роботи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Циклограма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Графік роботи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Журнал групової роботи практичного психолога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Bahnschrift Condensed" pitchFamily="34" charset="0"/>
              </a:rPr>
              <a:t>Журнал обліку індивідуальний звернень до практичного психолога учнів, викладачів та майстрів в/н</a:t>
            </a:r>
          </a:p>
          <a:p>
            <a:endParaRPr lang="uk-UA" sz="1800" dirty="0" smtClean="0">
              <a:latin typeface="Bahnschrift Condensed" pitchFamily="34" charset="0"/>
            </a:endParaRPr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" t="3651" r="9206"/>
          <a:stretch/>
        </p:blipFill>
        <p:spPr>
          <a:xfrm>
            <a:off x="6372200" y="1268758"/>
            <a:ext cx="2395849" cy="1506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b="-5703"/>
          <a:stretch/>
        </p:blipFill>
        <p:spPr>
          <a:xfrm>
            <a:off x="1328540" y="3251200"/>
            <a:ext cx="2543529" cy="3518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43" y="3105457"/>
            <a:ext cx="2664296" cy="3664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08929"/>
            <a:ext cx="2294664" cy="31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r="8432"/>
          <a:stretch/>
        </p:blipFill>
        <p:spPr>
          <a:xfrm rot="16200000">
            <a:off x="2990505" y="-1134278"/>
            <a:ext cx="3018974" cy="5328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/>
          <a:stretch/>
        </p:blipFill>
        <p:spPr>
          <a:xfrm>
            <a:off x="1403648" y="2924944"/>
            <a:ext cx="2847781" cy="3720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r="-4138" b="7090"/>
          <a:stretch/>
        </p:blipFill>
        <p:spPr>
          <a:xfrm>
            <a:off x="4499992" y="2924944"/>
            <a:ext cx="2695843" cy="31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15196" cy="8323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Пріоритетні напрями роботи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7704856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Психолого-педагогічна допомога молоді, яка перебуває в кризовій ситуації з метою адаптації до умов навчання та життєдіяльності;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Формування психологічної культури педагогічних працівників, учнів, батьків, консультування з питань психології, її практичного використання в організації освітнього процесу;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Виступи на педагогічних радах, педагогічних читаннях, нарадах педагогів та майстрів, батьківських зборах;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Консультативна робота з учнями, педагогами, батьками;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Психологічний супровід учнів, дітей-сиріт та осіб позбавлених батьківського піклування;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Профілактика девіантної поведінки у дітей «групи ризику»;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Своєчасне попередження відхилень у міжособистісних стосунках, запобігання конфліктних ситуацій;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Проведення психолого-педагогічних семінарів для майстрів виробничого навчання та викладачів;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Bahnschrift Condensed" pitchFamily="34" charset="0"/>
              </a:rPr>
              <a:t>Робота з учнями, які проживають в гуртожитку (на базі навчального закладу).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Діагностичні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56184"/>
            <a:ext cx="7115196" cy="16127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dirty="0" smtClean="0"/>
              <a:t>Використовуються методики </a:t>
            </a:r>
          </a:p>
          <a:p>
            <a:r>
              <a:rPr lang="uk-UA" dirty="0" err="1" smtClean="0"/>
              <a:t>Айзенка</a:t>
            </a:r>
            <a:r>
              <a:rPr lang="uk-UA" dirty="0" smtClean="0"/>
              <a:t>, для визначення темпераменту</a:t>
            </a:r>
          </a:p>
          <a:p>
            <a:r>
              <a:rPr lang="uk-UA" dirty="0" err="1" smtClean="0"/>
              <a:t>Баса-Дарки</a:t>
            </a:r>
            <a:r>
              <a:rPr lang="uk-UA" dirty="0" smtClean="0"/>
              <a:t> на рівень агресії</a:t>
            </a:r>
          </a:p>
          <a:p>
            <a:r>
              <a:rPr lang="uk-UA" dirty="0" smtClean="0"/>
              <a:t>Т. Лірі на рівень тривожності</a:t>
            </a:r>
          </a:p>
          <a:p>
            <a:r>
              <a:rPr lang="uk-UA" dirty="0" smtClean="0"/>
              <a:t>Проективні методики (Неіснуюча тварина, баранчик в пляшці, Дім-дорога-гора-дракон)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7"/>
          <a:stretch/>
        </p:blipFill>
        <p:spPr>
          <a:xfrm>
            <a:off x="5937176" y="3645024"/>
            <a:ext cx="3206823" cy="2106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8" y="2957618"/>
            <a:ext cx="2084558" cy="3705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3691"/>
          <a:stretch/>
        </p:blipFill>
        <p:spPr>
          <a:xfrm>
            <a:off x="1331640" y="3101095"/>
            <a:ext cx="2232248" cy="35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Методична робота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16939" r="21971" b="15806"/>
          <a:stretch/>
        </p:blipFill>
        <p:spPr>
          <a:xfrm rot="5400000">
            <a:off x="670119" y="1795079"/>
            <a:ext cx="2752753" cy="2005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9" t="23393" r="16032" b="23072"/>
          <a:stretch/>
        </p:blipFill>
        <p:spPr>
          <a:xfrm rot="16200000">
            <a:off x="2752409" y="1821008"/>
            <a:ext cx="2787144" cy="1919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13810" r="16508" b="11456"/>
          <a:stretch/>
        </p:blipFill>
        <p:spPr>
          <a:xfrm>
            <a:off x="5242610" y="1552375"/>
            <a:ext cx="3591115" cy="2621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58112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Методичні рекомендації щодо вибору майбутньої професії – це путівник розуміння власних направленостей, схильностей та переваг у виборі майбутнього професійного шляху.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Bahnschrift Condensed" pitchFamily="34" charset="0"/>
              </a:rPr>
              <a:t>В ході створення методичної розробки було проведено дослідження серед груп першого та третього курсу, а також серед педагогів.</a:t>
            </a:r>
          </a:p>
        </p:txBody>
      </p:sp>
    </p:spTree>
    <p:extLst>
      <p:ext uri="{BB962C8B-B14F-4D97-AF65-F5344CB8AC3E}">
        <p14:creationId xmlns:p14="http://schemas.microsoft.com/office/powerpoint/2010/main" val="10829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7115196" cy="1143000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3933056"/>
            <a:ext cx="3682752" cy="2193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Bahnschrift Condensed" pitchFamily="34" charset="0"/>
              </a:rPr>
              <a:t>З </a:t>
            </a:r>
            <a:r>
              <a:rPr lang="ru-RU" sz="2000" dirty="0" err="1" smtClean="0">
                <a:latin typeface="Bahnschrift Condensed" pitchFamily="34" charset="0"/>
              </a:rPr>
              <a:t>повагою</a:t>
            </a:r>
            <a:r>
              <a:rPr lang="ru-RU" sz="2000" dirty="0" smtClean="0">
                <a:latin typeface="Bahnschrift Condensed" pitchFamily="34" charset="0"/>
              </a:rPr>
              <a:t>, </a:t>
            </a:r>
            <a:br>
              <a:rPr lang="ru-RU" sz="2000" dirty="0" smtClean="0">
                <a:latin typeface="Bahnschrift Condensed" pitchFamily="34" charset="0"/>
              </a:rPr>
            </a:br>
            <a:r>
              <a:rPr lang="ru-RU" sz="2000" dirty="0" err="1" smtClean="0">
                <a:latin typeface="Bahnschrift Condensed" pitchFamily="34" charset="0"/>
              </a:rPr>
              <a:t>практичний</a:t>
            </a:r>
            <a:r>
              <a:rPr lang="ru-RU" sz="2000" dirty="0" smtClean="0">
                <a:latin typeface="Bahnschrift Condensed" pitchFamily="34" charset="0"/>
              </a:rPr>
              <a:t> психолог </a:t>
            </a:r>
            <a:br>
              <a:rPr lang="ru-RU" sz="2000" dirty="0" smtClean="0">
                <a:latin typeface="Bahnschrift Condensed" pitchFamily="34" charset="0"/>
              </a:rPr>
            </a:br>
            <a:r>
              <a:rPr lang="ru-RU" sz="2000" dirty="0" smtClean="0">
                <a:latin typeface="Bahnschrift Condensed" pitchFamily="34" charset="0"/>
              </a:rPr>
              <a:t>Державного </a:t>
            </a:r>
            <a:r>
              <a:rPr lang="ru-RU" sz="2000" dirty="0" err="1" smtClean="0">
                <a:latin typeface="Bahnschrift Condensed" pitchFamily="34" charset="0"/>
              </a:rPr>
              <a:t>навчального</a:t>
            </a:r>
            <a:r>
              <a:rPr lang="ru-RU" sz="2000" dirty="0" smtClean="0">
                <a:latin typeface="Bahnschrift Condensed" pitchFamily="34" charset="0"/>
              </a:rPr>
              <a:t> закладу </a:t>
            </a:r>
            <a:br>
              <a:rPr lang="ru-RU" sz="2000" dirty="0" smtClean="0">
                <a:latin typeface="Bahnschrift Condensed" pitchFamily="34" charset="0"/>
              </a:rPr>
            </a:br>
            <a:r>
              <a:rPr lang="ru-RU" sz="2000" dirty="0" smtClean="0">
                <a:latin typeface="Bahnschrift Condensed" pitchFamily="34" charset="0"/>
              </a:rPr>
              <a:t>«Центр </a:t>
            </a:r>
            <a:r>
              <a:rPr lang="ru-RU" sz="2000" dirty="0" err="1" smtClean="0">
                <a:latin typeface="Bahnschrift Condensed" pitchFamily="34" charset="0"/>
              </a:rPr>
              <a:t>профес</a:t>
            </a:r>
            <a:r>
              <a:rPr lang="uk-UA" sz="2000" dirty="0" err="1" smtClean="0">
                <a:latin typeface="Bahnschrift Condensed" pitchFamily="34" charset="0"/>
              </a:rPr>
              <a:t>ійної</a:t>
            </a:r>
            <a:r>
              <a:rPr lang="uk-UA" sz="2000" dirty="0" smtClean="0">
                <a:latin typeface="Bahnschrift Condensed" pitchFamily="34" charset="0"/>
              </a:rPr>
              <a:t> освіти, інформаційних технологій, </a:t>
            </a:r>
            <a:br>
              <a:rPr lang="uk-UA" sz="2000" dirty="0" smtClean="0">
                <a:latin typeface="Bahnschrift Condensed" pitchFamily="34" charset="0"/>
              </a:rPr>
            </a:br>
            <a:r>
              <a:rPr lang="uk-UA" sz="2000" dirty="0" smtClean="0">
                <a:latin typeface="Bahnschrift Condensed" pitchFamily="34" charset="0"/>
              </a:rPr>
              <a:t>поліграфії та дизайну м. Києва» </a:t>
            </a:r>
            <a:br>
              <a:rPr lang="uk-UA" sz="2000" dirty="0" smtClean="0">
                <a:latin typeface="Bahnschrift Condensed" pitchFamily="34" charset="0"/>
              </a:rPr>
            </a:br>
            <a:r>
              <a:rPr lang="uk-UA" sz="2000" dirty="0" smtClean="0">
                <a:latin typeface="Bahnschrift Condensed" pitchFamily="34" charset="0"/>
              </a:rPr>
              <a:t>Сазонова Олександра Володимирівна</a:t>
            </a:r>
            <a:endParaRPr lang="ru-RU" sz="20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кабінету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412776"/>
            <a:ext cx="7115196" cy="50405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Bahnschrift Condensed" pitchFamily="34" charset="0"/>
              </a:rPr>
              <a:t>Кабінет психолога функціонує з вересня 2018 року;</a:t>
            </a:r>
            <a:endParaRPr lang="ru-RU" dirty="0" smtClean="0">
              <a:latin typeface="Bahnschrift Condensed" pitchFamily="34" charset="0"/>
            </a:endParaRPr>
          </a:p>
          <a:p>
            <a:r>
              <a:rPr lang="ru-RU" dirty="0" err="1" smtClean="0">
                <a:latin typeface="Bahnschrift Condensed" pitchFamily="34" charset="0"/>
              </a:rPr>
              <a:t>Кабінет</a:t>
            </a:r>
            <a:r>
              <a:rPr lang="ru-RU" dirty="0" smtClean="0">
                <a:latin typeface="Bahnschrift Condensed" pitchFamily="34" charset="0"/>
              </a:rPr>
              <a:t> </a:t>
            </a:r>
            <a:r>
              <a:rPr lang="ru-RU" dirty="0" err="1" smtClean="0">
                <a:latin typeface="Bahnschrift Condensed" pitchFamily="34" charset="0"/>
              </a:rPr>
              <a:t>знаходиться</a:t>
            </a:r>
            <a:r>
              <a:rPr lang="ru-RU" dirty="0" smtClean="0">
                <a:latin typeface="Bahnschrift Condensed" pitchFamily="34" charset="0"/>
              </a:rPr>
              <a:t> на другому </a:t>
            </a:r>
            <a:r>
              <a:rPr lang="ru-RU" dirty="0" err="1" smtClean="0">
                <a:latin typeface="Bahnschrift Condensed" pitchFamily="34" charset="0"/>
              </a:rPr>
              <a:t>поверсі</a:t>
            </a:r>
            <a:r>
              <a:rPr lang="ru-RU" dirty="0">
                <a:latin typeface="Bahnschrift Condensed" pitchFamily="34" charset="0"/>
              </a:rPr>
              <a:t> </a:t>
            </a:r>
            <a:r>
              <a:rPr lang="ru-RU" dirty="0" err="1" smtClean="0">
                <a:latin typeface="Bahnschrift Condensed" pitchFamily="34" charset="0"/>
              </a:rPr>
              <a:t>навчально-виробничого</a:t>
            </a:r>
            <a:r>
              <a:rPr lang="ru-RU" dirty="0" smtClean="0">
                <a:latin typeface="Bahnschrift Condensed" pitchFamily="34" charset="0"/>
              </a:rPr>
              <a:t> корпусу, за </a:t>
            </a:r>
            <a:r>
              <a:rPr lang="ru-RU" dirty="0" err="1" smtClean="0">
                <a:latin typeface="Bahnschrift Condensed" pitchFamily="34" charset="0"/>
              </a:rPr>
              <a:t>адресою</a:t>
            </a:r>
            <a:r>
              <a:rPr lang="ru-RU" dirty="0" smtClean="0">
                <a:latin typeface="Bahnschrift Condensed" pitchFamily="34" charset="0"/>
              </a:rPr>
              <a:t>: </a:t>
            </a:r>
            <a:r>
              <a:rPr lang="ru-RU" dirty="0" err="1" smtClean="0">
                <a:latin typeface="Bahnschrift Condensed" pitchFamily="34" charset="0"/>
              </a:rPr>
              <a:t>вул</a:t>
            </a:r>
            <a:r>
              <a:rPr lang="ru-RU" dirty="0" smtClean="0">
                <a:latin typeface="Bahnschrift Condensed" pitchFamily="34" charset="0"/>
              </a:rPr>
              <a:t>. </a:t>
            </a:r>
            <a:r>
              <a:rPr lang="ru-RU" dirty="0" err="1" smtClean="0">
                <a:latin typeface="Bahnschrift Condensed" pitchFamily="34" charset="0"/>
              </a:rPr>
              <a:t>Януша</a:t>
            </a:r>
            <a:r>
              <a:rPr lang="ru-RU" dirty="0" smtClean="0">
                <a:latin typeface="Bahnschrift Condensed" pitchFamily="34" charset="0"/>
              </a:rPr>
              <a:t> Корчака, 8;</a:t>
            </a:r>
          </a:p>
          <a:p>
            <a:r>
              <a:rPr lang="uk-UA" dirty="0" smtClean="0">
                <a:latin typeface="Bahnschrift Condensed" pitchFamily="34" charset="0"/>
              </a:rPr>
              <a:t>У кабінету є окремий вхід;</a:t>
            </a:r>
          </a:p>
          <a:p>
            <a:r>
              <a:rPr lang="uk-UA" dirty="0" smtClean="0">
                <a:latin typeface="Bahnschrift Condensed" pitchFamily="34" charset="0"/>
              </a:rPr>
              <a:t>Дизайн кабінету виконаний у стриманих пастельних відтінках та прикрашений картинами, виконано сучасний ремонт;</a:t>
            </a:r>
          </a:p>
          <a:p>
            <a:r>
              <a:rPr lang="uk-UA" dirty="0" smtClean="0">
                <a:latin typeface="Bahnschrift Condensed" pitchFamily="34" charset="0"/>
              </a:rPr>
              <a:t>Кабінет об</a:t>
            </a:r>
            <a:r>
              <a:rPr lang="en-US" dirty="0" smtClean="0">
                <a:latin typeface="Bahnschrift Condensed" pitchFamily="34" charset="0"/>
              </a:rPr>
              <a:t>’</a:t>
            </a:r>
            <a:r>
              <a:rPr lang="uk-UA" dirty="0" err="1" smtClean="0">
                <a:latin typeface="Bahnschrift Condensed" pitchFamily="34" charset="0"/>
              </a:rPr>
              <a:t>єднує</a:t>
            </a:r>
            <a:r>
              <a:rPr lang="uk-UA" dirty="0" smtClean="0">
                <a:latin typeface="Bahnschrift Condensed" pitchFamily="34" charset="0"/>
              </a:rPr>
              <a:t> в собі робочий кабінет, навчально-психологічний та кабінет психологічного розвантаження;</a:t>
            </a:r>
          </a:p>
          <a:p>
            <a:r>
              <a:rPr lang="uk-UA" dirty="0" smtClean="0">
                <a:latin typeface="Bahnschrift Condensed" pitchFamily="34" charset="0"/>
              </a:rPr>
              <a:t>Наявне денне та штучне регульоване освітлення; </a:t>
            </a:r>
          </a:p>
          <a:p>
            <a:r>
              <a:rPr lang="uk-UA" dirty="0" smtClean="0">
                <a:latin typeface="Bahnschrift Condensed" pitchFamily="34" charset="0"/>
              </a:rPr>
              <a:t>Є вентиляція;</a:t>
            </a:r>
          </a:p>
          <a:p>
            <a:r>
              <a:rPr lang="uk-UA" dirty="0" smtClean="0">
                <a:latin typeface="Bahnschrift Condensed" pitchFamily="34" charset="0"/>
              </a:rPr>
              <a:t>Наявне озеленення;</a:t>
            </a:r>
          </a:p>
          <a:p>
            <a:r>
              <a:rPr lang="uk-UA" dirty="0" smtClean="0">
                <a:latin typeface="Bahnschrift Condensed" pitchFamily="34" charset="0"/>
              </a:rPr>
              <a:t>Наявна зона для піскової терапії;</a:t>
            </a:r>
          </a:p>
          <a:p>
            <a:r>
              <a:rPr lang="uk-UA" dirty="0" smtClean="0">
                <a:latin typeface="Bahnschrift Condensed" pitchFamily="34" charset="0"/>
              </a:rPr>
              <a:t>Наявний акваріум;</a:t>
            </a:r>
          </a:p>
          <a:p>
            <a:r>
              <a:rPr lang="uk-UA" dirty="0" smtClean="0">
                <a:latin typeface="Bahnschrift Condensed" pitchFamily="34" charset="0"/>
              </a:rPr>
              <a:t>Кабінет забезпечений персональним </a:t>
            </a:r>
            <a:r>
              <a:rPr lang="uk-UA" dirty="0" err="1" smtClean="0">
                <a:latin typeface="Bahnschrift Condensed" pitchFamily="34" charset="0"/>
              </a:rPr>
              <a:t>комп</a:t>
            </a:r>
            <a:r>
              <a:rPr lang="en-US" dirty="0" smtClean="0">
                <a:latin typeface="Bahnschrift Condensed" pitchFamily="34" charset="0"/>
              </a:rPr>
              <a:t>’</a:t>
            </a:r>
            <a:r>
              <a:rPr lang="uk-UA" dirty="0" err="1" smtClean="0">
                <a:latin typeface="Bahnschrift Condensed" pitchFamily="34" charset="0"/>
              </a:rPr>
              <a:t>ютером</a:t>
            </a:r>
            <a:r>
              <a:rPr lang="uk-UA" dirty="0" smtClean="0">
                <a:latin typeface="Bahnschrift Condensed" pitchFamily="34" charset="0"/>
              </a:rPr>
              <a:t>;</a:t>
            </a:r>
          </a:p>
          <a:p>
            <a:r>
              <a:rPr lang="uk-UA" dirty="0" smtClean="0">
                <a:latin typeface="Bahnschrift Condensed" pitchFamily="34" charset="0"/>
              </a:rPr>
              <a:t>Є </a:t>
            </a:r>
            <a:r>
              <a:rPr lang="uk-UA" dirty="0" err="1" smtClean="0">
                <a:latin typeface="Bahnschrift Condensed" pitchFamily="34" charset="0"/>
              </a:rPr>
              <a:t>вихів</a:t>
            </a:r>
            <a:r>
              <a:rPr lang="uk-UA" dirty="0" smtClean="0">
                <a:latin typeface="Bahnschrift Condensed" pitchFamily="34" charset="0"/>
              </a:rPr>
              <a:t> в мережу </a:t>
            </a:r>
            <a:r>
              <a:rPr lang="en-US" dirty="0" smtClean="0">
                <a:latin typeface="Bahnschrift Condensed" pitchFamily="34" charset="0"/>
              </a:rPr>
              <a:t>Internet</a:t>
            </a:r>
            <a:r>
              <a:rPr lang="uk-UA" dirty="0" smtClean="0">
                <a:latin typeface="Bahnschrift Condensed" pitchFamily="34" charset="0"/>
              </a:rPr>
              <a:t>.</a:t>
            </a:r>
          </a:p>
          <a:p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6126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879" y="260648"/>
            <a:ext cx="7115196" cy="1143000"/>
          </a:xfrm>
        </p:spPr>
        <p:txBody>
          <a:bodyPr/>
          <a:lstStyle/>
          <a:p>
            <a:r>
              <a:rPr lang="uk-UA" dirty="0" smtClean="0"/>
              <a:t>Куточок психолога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272808" cy="19442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200" dirty="0" smtClean="0">
                <a:latin typeface="Bahnschrift Condensed" pitchFamily="34" charset="0"/>
              </a:rPr>
              <a:t>Стендова інформація –  важливий аспект психологічної просвіти.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Bahnschrift Condensed" pitchFamily="34" charset="0"/>
              </a:rPr>
              <a:t>Стенд «Куточок психолога» є елементом дистанційного консультування.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latin typeface="Bahnschrift Condensed" pitchFamily="34" charset="0"/>
              </a:rPr>
              <a:t>На інформаційному стенді розташована інформація для учнів, батьків та педагогів.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4" t="24175" r="4886"/>
          <a:stretch/>
        </p:blipFill>
        <p:spPr>
          <a:xfrm>
            <a:off x="1763688" y="2780928"/>
            <a:ext cx="5809998" cy="36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Скринька довіри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6" r="7409" b="1307"/>
          <a:stretch/>
        </p:blipFill>
        <p:spPr>
          <a:xfrm>
            <a:off x="4932040" y="1412776"/>
            <a:ext cx="3142995" cy="4136572"/>
          </a:xfrm>
        </p:spPr>
      </p:pic>
      <p:sp>
        <p:nvSpPr>
          <p:cNvPr id="6" name="TextBox 5"/>
          <p:cNvSpPr txBox="1"/>
          <p:nvPr/>
        </p:nvSpPr>
        <p:spPr>
          <a:xfrm>
            <a:off x="1619672" y="1484784"/>
            <a:ext cx="302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rgbClr val="002060"/>
                </a:solidFill>
                <a:latin typeface="Bahnschrift Condensed" pitchFamily="34" charset="0"/>
              </a:rPr>
              <a:t>Скринька довіри </a:t>
            </a:r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– важливий елемент дистанційного консультування та просвіти, адже вона гарантує анонімність та актуальність отриманої інформації. 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Запитання отримані в скриньці довіри або оперативно вирішуються, або отримують публічну відповідь на спеціальному місці на стенді «Куточок психолога».</a:t>
            </a:r>
            <a:endParaRPr lang="ru-RU" sz="22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Дистанц</a:t>
            </a:r>
            <a:r>
              <a:rPr lang="uk-UA" dirty="0" err="1" smtClean="0"/>
              <a:t>ійне</a:t>
            </a:r>
            <a:r>
              <a:rPr lang="uk-UA" dirty="0" smtClean="0"/>
              <a:t> </a:t>
            </a:r>
            <a:r>
              <a:rPr lang="uk-UA" dirty="0" err="1" smtClean="0"/>
              <a:t>онлайн-</a:t>
            </a:r>
            <a:r>
              <a:rPr lang="uk-UA" dirty="0" smtClean="0"/>
              <a:t> та </a:t>
            </a:r>
            <a:r>
              <a:rPr lang="uk-UA" dirty="0" err="1" smtClean="0"/>
              <a:t>офлайн</a:t>
            </a:r>
            <a:r>
              <a:rPr lang="uk-UA" dirty="0" smtClean="0"/>
              <a:t> консультування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200" dirty="0" smtClean="0">
                <a:latin typeface="Bahnschrift Condensed" pitchFamily="34" charset="0"/>
              </a:rPr>
              <a:t>Ще одним методом дистанційного консультування, є </a:t>
            </a:r>
            <a:r>
              <a:rPr lang="uk-UA" sz="2200" dirty="0" err="1" smtClean="0">
                <a:latin typeface="Bahnschrift Condensed" pitchFamily="34" charset="0"/>
              </a:rPr>
              <a:t>онлайн-</a:t>
            </a:r>
            <a:r>
              <a:rPr lang="uk-UA" sz="2200" dirty="0" smtClean="0">
                <a:latin typeface="Bahnschrift Condensed" pitchFamily="34" charset="0"/>
              </a:rPr>
              <a:t> та </a:t>
            </a:r>
            <a:r>
              <a:rPr lang="uk-UA" sz="2200" dirty="0" err="1" smtClean="0">
                <a:latin typeface="Bahnschrift Condensed" pitchFamily="34" charset="0"/>
              </a:rPr>
              <a:t>офлайн-консультування</a:t>
            </a:r>
            <a:r>
              <a:rPr lang="uk-UA" sz="2200" dirty="0" smtClean="0">
                <a:latin typeface="Bahnschrift Condensed" pitchFamily="34" charset="0"/>
              </a:rPr>
              <a:t>.;</a:t>
            </a:r>
          </a:p>
          <a:p>
            <a:r>
              <a:rPr lang="uk-UA" sz="2200" dirty="0" smtClean="0">
                <a:latin typeface="Bahnschrift Condensed" pitchFamily="34" charset="0"/>
              </a:rPr>
              <a:t>Створена окрема електронна адреса «Електронна скринька довіри практичного психолога», посилання на яку вказано на інформаційному стенді «Куточок психолога», та </a:t>
            </a:r>
            <a:r>
              <a:rPr lang="uk-UA" sz="2200" dirty="0" err="1" smtClean="0">
                <a:latin typeface="Bahnschrift Condensed" pitchFamily="34" charset="0"/>
              </a:rPr>
              <a:t>безпосередно</a:t>
            </a:r>
            <a:r>
              <a:rPr lang="uk-UA" sz="2200" dirty="0" smtClean="0">
                <a:latin typeface="Bahnschrift Condensed" pitchFamily="34" charset="0"/>
              </a:rPr>
              <a:t> на «скриньці довіри»;</a:t>
            </a:r>
          </a:p>
          <a:p>
            <a:r>
              <a:rPr lang="uk-UA" sz="2200" dirty="0" smtClean="0">
                <a:latin typeface="Bahnschrift Condensed" pitchFamily="34" charset="0"/>
              </a:rPr>
              <a:t>Практичний психолог, за характеристикою запиту, оцінює чи терміновий він та, у відповідь, або веде </a:t>
            </a:r>
            <a:r>
              <a:rPr lang="uk-UA" sz="2200" dirty="0" err="1" smtClean="0">
                <a:latin typeface="Bahnschrift Condensed" pitchFamily="34" charset="0"/>
              </a:rPr>
              <a:t>онлайн-консультування</a:t>
            </a:r>
            <a:r>
              <a:rPr lang="uk-UA" sz="2200" dirty="0" smtClean="0">
                <a:latin typeface="Bahnschrift Condensed" pitchFamily="34" charset="0"/>
              </a:rPr>
              <a:t> з клієнтом чи пише розгорнуту </a:t>
            </a:r>
            <a:r>
              <a:rPr lang="uk-UA" sz="2200" dirty="0" err="1" smtClean="0">
                <a:latin typeface="Bahnschrift Condensed" pitchFamily="34" charset="0"/>
              </a:rPr>
              <a:t>офлайн-відповідь</a:t>
            </a:r>
            <a:r>
              <a:rPr lang="uk-UA" sz="2200" dirty="0" smtClean="0">
                <a:latin typeface="Bahnschrift Condensed" pitchFamily="34" charset="0"/>
              </a:rPr>
              <a:t>.</a:t>
            </a:r>
            <a:endParaRPr lang="ru-RU" sz="22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Схема кабінету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96752"/>
            <a:ext cx="3816424" cy="49666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1835696" y="6165304"/>
            <a:ext cx="576064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9010" y="2402248"/>
            <a:ext cx="1800200" cy="7387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3" y="1251034"/>
            <a:ext cx="1780051" cy="449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59487" y="1280458"/>
            <a:ext cx="50405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765059"/>
            <a:ext cx="412033" cy="414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99992" y="1986011"/>
            <a:ext cx="432048" cy="4162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771607"/>
            <a:ext cx="288032" cy="297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38654" y="3201504"/>
            <a:ext cx="478128" cy="4320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5877272"/>
            <a:ext cx="1843314" cy="279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36992" y="2492896"/>
            <a:ext cx="527096" cy="144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115616" y="3861048"/>
            <a:ext cx="547170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30095" y="386104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4331253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04048" y="480553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88024" y="530120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3968" y="53732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07904" y="534711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03848" y="515719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694430" y="4707497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715411" y="422108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694430" y="3693885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722307" y="31968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722307" y="2704259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781689" y="1362611"/>
            <a:ext cx="358263" cy="224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010339" y="6381328"/>
            <a:ext cx="329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202071" y="3985319"/>
            <a:ext cx="27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923928" y="26369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4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579110" y="1292336"/>
            <a:ext cx="784978" cy="33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700375" y="132102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5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926686" y="2420888"/>
            <a:ext cx="293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6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76056" y="2761183"/>
            <a:ext cx="247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7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779912" y="1321023"/>
            <a:ext cx="5005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1400" dirty="0" smtClean="0"/>
              <a:t>8</a:t>
            </a:r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288761" y="1844824"/>
            <a:ext cx="34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9</a:t>
            </a:r>
            <a:endParaRPr lang="ru-RU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695653" y="3265239"/>
            <a:ext cx="524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10</a:t>
            </a:r>
            <a:endParaRPr lang="ru-RU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860032" y="3909909"/>
            <a:ext cx="45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11</a:t>
            </a:r>
            <a:endParaRPr lang="ru-RU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004048" y="441736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12</a:t>
            </a:r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5040052" y="4869160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13</a:t>
            </a:r>
            <a:endParaRPr lang="ru-R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817961" y="5373216"/>
            <a:ext cx="54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14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283967" y="5445224"/>
            <a:ext cx="41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15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707904" y="5425479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16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3255841" y="5209455"/>
            <a:ext cx="452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17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715411" y="4725144"/>
            <a:ext cx="43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18</a:t>
            </a:r>
            <a:endParaRPr lang="ru-RU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715411" y="2780928"/>
            <a:ext cx="55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22</a:t>
            </a:r>
            <a:endParaRPr lang="ru-RU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763688" y="32849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21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715411" y="3789040"/>
            <a:ext cx="43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20</a:t>
            </a:r>
            <a:endParaRPr lang="ru-RU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1763688" y="426173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19</a:t>
            </a:r>
            <a:endParaRPr lang="ru-R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554314" y="2041103"/>
            <a:ext cx="37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23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920333" y="5857527"/>
            <a:ext cx="37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3</a:t>
            </a:r>
            <a:endParaRPr lang="ru-RU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5796136" y="1251034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1. двері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2. вікно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3. Полиця з м’якими іграшками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4. Робочий стіл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5. Обліково-плануюча документація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6. Персональний комп’ютер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7. Акваріум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8</a:t>
            </a:r>
            <a:r>
              <a:rPr lang="ru-RU" sz="2200" dirty="0" smtClean="0">
                <a:solidFill>
                  <a:srgbClr val="002060"/>
                </a:solidFill>
                <a:latin typeface="Bahnschrift Condensed" pitchFamily="34" charset="0"/>
              </a:rPr>
              <a:t>. Вазон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9. Пісочниця</a:t>
            </a:r>
          </a:p>
          <a:p>
            <a:r>
              <a:rPr lang="uk-UA" sz="2200" dirty="0" smtClean="0">
                <a:solidFill>
                  <a:srgbClr val="002060"/>
                </a:solidFill>
                <a:latin typeface="Bahnschrift Condensed" pitchFamily="34" charset="0"/>
              </a:rPr>
              <a:t>10, 11, 12, 13, 14, 15, 16, 17, 18, 19, 20, 21, 22, 23. Стільці</a:t>
            </a:r>
          </a:p>
        </p:txBody>
      </p:sp>
    </p:spTree>
    <p:extLst>
      <p:ext uri="{BB962C8B-B14F-4D97-AF65-F5344CB8AC3E}">
        <p14:creationId xmlns:p14="http://schemas.microsoft.com/office/powerpoint/2010/main" val="36096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Зонування кабінету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2238" y="2518642"/>
            <a:ext cx="3106688" cy="23897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200" dirty="0" smtClean="0">
                <a:latin typeface="Bahnschrift Condensed" pitchFamily="34" charset="0"/>
              </a:rPr>
              <a:t>Консультативна зона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latin typeface="Bahnschrift Condensed" pitchFamily="34" charset="0"/>
              </a:rPr>
              <a:t>Робоча зона</a:t>
            </a:r>
          </a:p>
          <a:p>
            <a:pPr marL="457200" indent="-457200">
              <a:buAutoNum type="arabicPeriod"/>
            </a:pPr>
            <a:r>
              <a:rPr lang="uk-UA" sz="2200" dirty="0" err="1" smtClean="0">
                <a:latin typeface="Bahnschrift Condensed" pitchFamily="34" charset="0"/>
              </a:rPr>
              <a:t>Тренінгова</a:t>
            </a:r>
            <a:r>
              <a:rPr lang="uk-UA" sz="2200" dirty="0" smtClean="0">
                <a:latin typeface="Bahnschrift Condensed" pitchFamily="34" charset="0"/>
              </a:rPr>
              <a:t> зона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latin typeface="Bahnschrift Condensed" pitchFamily="34" charset="0"/>
              </a:rPr>
              <a:t>Зона </a:t>
            </a:r>
            <a:r>
              <a:rPr lang="uk-UA" sz="2200" dirty="0" err="1" smtClean="0">
                <a:latin typeface="Bahnschrift Condensed" pitchFamily="34" charset="0"/>
              </a:rPr>
              <a:t>корекційних</a:t>
            </a:r>
            <a:r>
              <a:rPr lang="uk-UA" sz="2200" dirty="0" smtClean="0">
                <a:latin typeface="Bahnschrift Condensed" pitchFamily="34" charset="0"/>
              </a:rPr>
              <a:t> та діагностичних занять</a:t>
            </a:r>
          </a:p>
          <a:p>
            <a:pPr marL="457200" indent="-457200">
              <a:buAutoNum type="arabicPeriod"/>
            </a:pPr>
            <a:endParaRPr lang="uk-UA" sz="24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348" y="1050505"/>
            <a:ext cx="3816424" cy="496668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1835696" y="6165304"/>
            <a:ext cx="576064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9010" y="2402248"/>
            <a:ext cx="1800200" cy="7387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3" y="1251034"/>
            <a:ext cx="1780051" cy="4497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59487" y="1280458"/>
            <a:ext cx="50405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765059"/>
            <a:ext cx="412033" cy="4143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99992" y="1986011"/>
            <a:ext cx="432048" cy="41623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71607"/>
            <a:ext cx="288032" cy="29735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38654" y="3201504"/>
            <a:ext cx="478128" cy="43204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5877272"/>
            <a:ext cx="1843314" cy="2798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36992" y="2492896"/>
            <a:ext cx="527096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115616" y="3861048"/>
            <a:ext cx="547170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830095" y="38610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04048" y="4331253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04048" y="480553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88024" y="530120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83968" y="537321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707904" y="534711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203848" y="515719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694430" y="4707497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715411" y="422108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694430" y="3693885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722307" y="319681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722307" y="2704259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781689" y="1362611"/>
            <a:ext cx="358263" cy="2248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0339" y="6381328"/>
            <a:ext cx="329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202071" y="3985319"/>
            <a:ext cx="27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923928" y="2636912"/>
            <a:ext cx="360040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9110" y="1292336"/>
            <a:ext cx="784978" cy="3364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00375" y="1321023"/>
            <a:ext cx="21602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6686" y="2420888"/>
            <a:ext cx="293386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6056" y="2761183"/>
            <a:ext cx="247306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9912" y="1321023"/>
            <a:ext cx="500501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8761" y="1844824"/>
            <a:ext cx="347135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95653" y="3265239"/>
            <a:ext cx="524419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3909909"/>
            <a:ext cx="452410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4048" y="4417367"/>
            <a:ext cx="43204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40052" y="4869160"/>
            <a:ext cx="540060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17961" y="5373216"/>
            <a:ext cx="54612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3967" y="5445224"/>
            <a:ext cx="41640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7904" y="5425479"/>
            <a:ext cx="39604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5841" y="5209455"/>
            <a:ext cx="452063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5411" y="4725144"/>
            <a:ext cx="43894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15411" y="2780928"/>
            <a:ext cx="552333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63688" y="3284984"/>
            <a:ext cx="43204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15411" y="3789040"/>
            <a:ext cx="43894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3688" y="4261738"/>
            <a:ext cx="43204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54314" y="2041103"/>
            <a:ext cx="377726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20333" y="5857527"/>
            <a:ext cx="37448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15881" y="2484185"/>
            <a:ext cx="16828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1</a:t>
            </a:r>
          </a:p>
          <a:p>
            <a:pPr algn="ctr"/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748068" y="1239143"/>
            <a:ext cx="1554240" cy="9233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2</a:t>
            </a:r>
          </a:p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411760" y="1362611"/>
            <a:ext cx="12961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dirty="0"/>
              <a:t>4</a:t>
            </a:r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2010340" y="3370053"/>
            <a:ext cx="3220438" cy="203132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dirty="0"/>
              <a:t>3</a:t>
            </a:r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8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кабінету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val="21539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0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MSC_MS_RU_RU_06_8March_StylishFlowersOnWhite_2007v_Russia</Template>
  <TotalTime>5460</TotalTime>
  <Words>879</Words>
  <Application>Microsoft Office PowerPoint</Application>
  <PresentationFormat>Экран (4:3)</PresentationFormat>
  <Paragraphs>155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MSC_MS_RU_RU_06_8March_StylishFlowersOnWhite_2007v_Russia</vt:lpstr>
      <vt:lpstr>Презентація кабінету практичного психолога</vt:lpstr>
      <vt:lpstr>Пріоритетні напрями роботи </vt:lpstr>
      <vt:lpstr>Характеристика кабінету</vt:lpstr>
      <vt:lpstr>Куточок психолога</vt:lpstr>
      <vt:lpstr>Скринька довіри</vt:lpstr>
      <vt:lpstr>Дистанційне онлайн- та офлайн консультування</vt:lpstr>
      <vt:lpstr>Схема кабінету</vt:lpstr>
      <vt:lpstr>Зонування кабінету</vt:lpstr>
      <vt:lpstr>Загальний вигляд кабінету</vt:lpstr>
      <vt:lpstr>Консультативна зона</vt:lpstr>
      <vt:lpstr>Презентация PowerPoint</vt:lpstr>
      <vt:lpstr>Робоча зона</vt:lpstr>
      <vt:lpstr>Тренінгова зона</vt:lpstr>
      <vt:lpstr>Зона коренційних-діагностичних занять</vt:lpstr>
      <vt:lpstr>М’які іграшки </vt:lpstr>
      <vt:lpstr>Комплексно-методичне забезпечення</vt:lpstr>
      <vt:lpstr>Нормативно-правова документація</vt:lpstr>
      <vt:lpstr>Обліково-плануюча документація</vt:lpstr>
      <vt:lpstr>Презентация PowerPoint</vt:lpstr>
      <vt:lpstr>Діагностичні методики</vt:lpstr>
      <vt:lpstr>Методична робота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кабінету практичного психолога</dc:title>
  <dc:subject>Шаблон оформления</dc:subject>
  <dc:creator>User</dc:creator>
  <dc:description>Корпорация Майкрософт
Шаблон оформления</dc:description>
  <cp:lastModifiedBy>User</cp:lastModifiedBy>
  <cp:revision>36</cp:revision>
  <dcterms:created xsi:type="dcterms:W3CDTF">2018-12-06T22:52:08Z</dcterms:created>
  <dcterms:modified xsi:type="dcterms:W3CDTF">2018-12-11T14:53:32Z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