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9" r:id="rId4"/>
    <p:sldId id="260" r:id="rId5"/>
    <p:sldId id="270" r:id="rId6"/>
    <p:sldId id="271" r:id="rId7"/>
    <p:sldId id="273" r:id="rId8"/>
    <p:sldId id="261" r:id="rId9"/>
    <p:sldId id="262" r:id="rId10"/>
    <p:sldId id="275" r:id="rId11"/>
    <p:sldId id="263" r:id="rId12"/>
    <p:sldId id="272" r:id="rId13"/>
    <p:sldId id="264" r:id="rId14"/>
    <p:sldId id="265" r:id="rId15"/>
    <p:sldId id="266" r:id="rId16"/>
    <p:sldId id="274" r:id="rId17"/>
    <p:sldId id="278" r:id="rId18"/>
    <p:sldId id="279" r:id="rId19"/>
    <p:sldId id="284" r:id="rId20"/>
    <p:sldId id="285" r:id="rId21"/>
    <p:sldId id="281" r:id="rId22"/>
    <p:sldId id="282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86092" autoAdjust="0"/>
  </p:normalViewPr>
  <p:slideViewPr>
    <p:cSldViewPr>
      <p:cViewPr>
        <p:scale>
          <a:sx n="66" d="100"/>
          <a:sy n="66" d="100"/>
        </p:scale>
        <p:origin x="-191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171448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Segoe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727" y="2906713"/>
            <a:ext cx="70659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19204" y="4419600"/>
            <a:ext cx="7115196" cy="1143000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4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95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95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74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74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04" y="1600200"/>
            <a:ext cx="71151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3453-07CD-4C03-9425-31D384EE36B5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Segoe Prin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476672"/>
            <a:ext cx="6332240" cy="1470025"/>
          </a:xfrm>
        </p:spPr>
        <p:txBody>
          <a:bodyPr/>
          <a:lstStyle/>
          <a:p>
            <a:r>
              <a:rPr lang="ru-RU" dirty="0" err="1" smtClean="0"/>
              <a:t>Пр</a:t>
            </a:r>
            <a:r>
              <a:rPr lang="uk-UA" dirty="0" err="1" smtClean="0"/>
              <a:t>езентація</a:t>
            </a:r>
            <a:r>
              <a:rPr lang="uk-UA" dirty="0" smtClean="0"/>
              <a:t> кабінету практичного психолога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3888" y="1844824"/>
            <a:ext cx="4914282" cy="175260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Комунальний заклад професійної (професійно-технічної</a:t>
            </a:r>
            <a:r>
              <a:rPr lang="uk-UA" smtClean="0"/>
              <a:t>) освіти</a:t>
            </a:r>
            <a:r>
              <a:rPr lang="uk-UA" smtClean="0"/>
              <a:t> </a:t>
            </a:r>
            <a:r>
              <a:rPr lang="uk-UA" dirty="0" smtClean="0"/>
              <a:t>«</a:t>
            </a:r>
            <a:r>
              <a:rPr lang="uk-UA" dirty="0" smtClean="0"/>
              <a:t>Київський професійний коледж інформаційних технологій </a:t>
            </a:r>
            <a:r>
              <a:rPr lang="uk-UA" smtClean="0"/>
              <a:t>та поліграфії</a:t>
            </a:r>
            <a:r>
              <a:rPr lang="uk-UA" smtClean="0"/>
              <a:t>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598"/>
            <a:ext cx="2124075" cy="215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9776"/>
            <a:ext cx="7115196" cy="1143000"/>
          </a:xfrm>
        </p:spPr>
        <p:txBody>
          <a:bodyPr/>
          <a:lstStyle/>
          <a:p>
            <a:r>
              <a:rPr lang="uk-UA" dirty="0" smtClean="0"/>
              <a:t>Консультативна зона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412776"/>
            <a:ext cx="25202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2060"/>
                </a:solidFill>
                <a:latin typeface="Bahnschrift Condensed" pitchFamily="34" charset="0"/>
              </a:rPr>
              <a:t>На фото, зона первинної консультації.</a:t>
            </a:r>
          </a:p>
          <a:p>
            <a:r>
              <a:rPr lang="uk-UA" sz="2000" dirty="0" smtClean="0">
                <a:solidFill>
                  <a:srgbClr val="002060"/>
                </a:solidFill>
                <a:latin typeface="Bahnschrift Condensed" pitchFamily="34" charset="0"/>
              </a:rPr>
              <a:t>Перед очима клієнта знаходиться акваріум, що сприяє психологічному комфорту. </a:t>
            </a:r>
            <a:endParaRPr lang="uk-UA" sz="2000" dirty="0">
              <a:solidFill>
                <a:srgbClr val="002060"/>
              </a:solidFill>
              <a:latin typeface="Bahnschrift Condensed" pitchFamily="34" charset="0"/>
            </a:endParaRPr>
          </a:p>
          <a:p>
            <a:r>
              <a:rPr lang="uk-UA" sz="2000" dirty="0" smtClean="0">
                <a:solidFill>
                  <a:srgbClr val="002060"/>
                </a:solidFill>
                <a:latin typeface="Bahnschrift Condensed" pitchFamily="34" charset="0"/>
              </a:rPr>
              <a:t>Мозаїчне дерево, створене з різних елементів,що створюватиме зорову фіксацію та зніматиме емоційну напругу. Концентрація уваги – один з дієвих способів позбавитися </a:t>
            </a:r>
            <a:r>
              <a:rPr lang="uk-UA" sz="2000" dirty="0" err="1" smtClean="0">
                <a:solidFill>
                  <a:srgbClr val="002060"/>
                </a:solidFill>
                <a:latin typeface="Bahnschrift Condensed" pitchFamily="34" charset="0"/>
              </a:rPr>
              <a:t>нав</a:t>
            </a:r>
            <a:r>
              <a:rPr lang="en-US" sz="2000" dirty="0" smtClean="0">
                <a:solidFill>
                  <a:srgbClr val="002060"/>
                </a:solidFill>
                <a:latin typeface="Bahnschrift Condensed" pitchFamily="34" charset="0"/>
              </a:rPr>
              <a:t>’</a:t>
            </a:r>
            <a:r>
              <a:rPr lang="uk-UA" sz="2000" dirty="0" err="1" smtClean="0">
                <a:solidFill>
                  <a:srgbClr val="002060"/>
                </a:solidFill>
                <a:latin typeface="Bahnschrift Condensed" pitchFamily="34" charset="0"/>
              </a:rPr>
              <a:t>язливих</a:t>
            </a:r>
            <a:r>
              <a:rPr lang="uk-UA" sz="2000" dirty="0" smtClean="0">
                <a:solidFill>
                  <a:srgbClr val="002060"/>
                </a:solidFill>
                <a:latin typeface="Bahnschrift Condensed" pitchFamily="34" charset="0"/>
              </a:rPr>
              <a:t> думок.</a:t>
            </a:r>
            <a:endParaRPr lang="ru-RU" sz="2000" dirty="0">
              <a:solidFill>
                <a:srgbClr val="002060"/>
              </a:solidFill>
              <a:latin typeface="Bahnschrift Condensed" pitchFamily="34" charset="0"/>
            </a:endParaRPr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728" y="1423166"/>
            <a:ext cx="5170722" cy="3878042"/>
          </a:xfrm>
        </p:spPr>
      </p:pic>
    </p:spTree>
    <p:extLst>
      <p:ext uri="{BB962C8B-B14F-4D97-AF65-F5344CB8AC3E}">
        <p14:creationId xmlns:p14="http://schemas.microsoft.com/office/powerpoint/2010/main" val="33536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724" y="1556793"/>
            <a:ext cx="4800533" cy="36004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571604" y="1600200"/>
            <a:ext cx="2156120" cy="4525963"/>
          </a:xfrm>
        </p:spPr>
        <p:txBody>
          <a:bodyPr/>
          <a:lstStyle/>
          <a:p>
            <a:pPr marL="0" indent="0">
              <a:buNone/>
            </a:pPr>
            <a:r>
              <a:rPr lang="uk-UA" sz="2200" dirty="0">
                <a:latin typeface="Bahnschrift Condensed" pitchFamily="34" charset="0"/>
              </a:rPr>
              <a:t>За задумом, консультативна зона не обмежується єдиним місцем. Перед початком консультації психолог запитує у клієнта «де Вам комфортно?»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0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Робоча зона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4742656" cy="3556992"/>
          </a:xfrm>
        </p:spPr>
      </p:pic>
      <p:sp>
        <p:nvSpPr>
          <p:cNvPr id="5" name="TextBox 4"/>
          <p:cNvSpPr txBox="1"/>
          <p:nvPr/>
        </p:nvSpPr>
        <p:spPr>
          <a:xfrm>
            <a:off x="1547664" y="5229200"/>
            <a:ext cx="6912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solidFill>
                  <a:srgbClr val="002060"/>
                </a:solidFill>
                <a:latin typeface="Bahnschrift Condensed" pitchFamily="34" charset="0"/>
              </a:rPr>
              <a:t>Робоча </a:t>
            </a:r>
            <a:r>
              <a:rPr lang="uk-UA" sz="2200" dirty="0" smtClean="0">
                <a:solidFill>
                  <a:srgbClr val="002060"/>
                </a:solidFill>
                <a:latin typeface="Bahnschrift Condensed" pitchFamily="34" charset="0"/>
              </a:rPr>
              <a:t>зона </a:t>
            </a:r>
            <a:r>
              <a:rPr lang="uk-UA" sz="2200" dirty="0">
                <a:solidFill>
                  <a:srgbClr val="002060"/>
                </a:solidFill>
                <a:latin typeface="Bahnschrift Condensed" pitchFamily="34" charset="0"/>
              </a:rPr>
              <a:t>необхідна </a:t>
            </a:r>
            <a:r>
              <a:rPr lang="uk-UA" sz="2200" dirty="0" smtClean="0">
                <a:solidFill>
                  <a:srgbClr val="002060"/>
                </a:solidFill>
                <a:latin typeface="Bahnschrift Condensed" pitchFamily="34" charset="0"/>
              </a:rPr>
              <a:t>психологу </a:t>
            </a:r>
            <a:r>
              <a:rPr lang="uk-UA" sz="2200" dirty="0">
                <a:solidFill>
                  <a:srgbClr val="002060"/>
                </a:solidFill>
                <a:latin typeface="Bahnschrift Condensed" pitchFamily="34" charset="0"/>
              </a:rPr>
              <a:t>для підготовки до роботи (</a:t>
            </a:r>
            <a:r>
              <a:rPr lang="uk-UA" sz="2200" dirty="0" smtClean="0">
                <a:solidFill>
                  <a:srgbClr val="002060"/>
                </a:solidFill>
                <a:latin typeface="Bahnschrift Condensed" pitchFamily="34" charset="0"/>
              </a:rPr>
              <a:t>занять, консультацій тощо), обробки даних, зберігання </a:t>
            </a:r>
            <a:r>
              <a:rPr lang="uk-UA" sz="2200" dirty="0">
                <a:solidFill>
                  <a:srgbClr val="002060"/>
                </a:solidFill>
                <a:latin typeface="Bahnschrift Condensed" pitchFamily="34" charset="0"/>
              </a:rPr>
              <a:t>матеріалів обстеження, робочої документації, методичної літератури, посібників </a:t>
            </a:r>
            <a:r>
              <a:rPr lang="uk-UA" sz="2200" dirty="0" smtClean="0">
                <a:solidFill>
                  <a:srgbClr val="002060"/>
                </a:solidFill>
                <a:latin typeface="Bahnschrift Condensed" pitchFamily="34" charset="0"/>
              </a:rPr>
              <a:t>тощо.</a:t>
            </a:r>
            <a:endParaRPr lang="ru-RU" sz="2200" dirty="0">
              <a:solidFill>
                <a:srgbClr val="002060"/>
              </a:solidFill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06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115196" cy="1143000"/>
          </a:xfrm>
        </p:spPr>
        <p:txBody>
          <a:bodyPr/>
          <a:lstStyle/>
          <a:p>
            <a:r>
              <a:rPr lang="uk-UA" dirty="0" err="1" smtClean="0"/>
              <a:t>Тренінгова</a:t>
            </a:r>
            <a:r>
              <a:rPr lang="uk-UA" dirty="0" smtClean="0"/>
              <a:t> зона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850912"/>
            <a:ext cx="4680520" cy="3510390"/>
          </a:xfrm>
        </p:spPr>
      </p:pic>
      <p:sp>
        <p:nvSpPr>
          <p:cNvPr id="5" name="TextBox 4"/>
          <p:cNvSpPr txBox="1"/>
          <p:nvPr/>
        </p:nvSpPr>
        <p:spPr>
          <a:xfrm>
            <a:off x="1619672" y="1052736"/>
            <a:ext cx="7200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 smtClean="0">
                <a:solidFill>
                  <a:srgbClr val="002060"/>
                </a:solidFill>
                <a:latin typeface="Bahnschrift Condensed" pitchFamily="34" charset="0"/>
              </a:rPr>
              <a:t>Соціально-психологічний тренінг – важливий інструмент в роботі практичного психолога, адже цей метод психологічного впливу </a:t>
            </a:r>
            <a:r>
              <a:rPr lang="uk-UA" sz="2200" dirty="0" err="1" smtClean="0">
                <a:solidFill>
                  <a:srgbClr val="002060"/>
                </a:solidFill>
                <a:latin typeface="Bahnschrift Condensed" pitchFamily="34" charset="0"/>
              </a:rPr>
              <a:t>грунтується</a:t>
            </a:r>
            <a:r>
              <a:rPr lang="uk-UA" sz="2200" dirty="0" smtClean="0">
                <a:solidFill>
                  <a:srgbClr val="002060"/>
                </a:solidFill>
                <a:latin typeface="Bahnschrift Condensed" pitchFamily="34" charset="0"/>
              </a:rPr>
              <a:t> на активних методах групової роботи, його використовують як метод корекції, просвіти, адаптації та діагностики (за методом спостереження).</a:t>
            </a:r>
            <a:endParaRPr lang="ru-RU" sz="2200" dirty="0">
              <a:solidFill>
                <a:srgbClr val="002060"/>
              </a:solidFill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53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Зона </a:t>
            </a:r>
            <a:r>
              <a:rPr lang="uk-UA" dirty="0" err="1" smtClean="0"/>
              <a:t>коренційних-діагностичних</a:t>
            </a:r>
            <a:r>
              <a:rPr lang="uk-UA" dirty="0" smtClean="0"/>
              <a:t> занять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3394472" cy="4525963"/>
          </a:xfrm>
        </p:spPr>
      </p:pic>
      <p:sp>
        <p:nvSpPr>
          <p:cNvPr id="6" name="TextBox 5"/>
          <p:cNvSpPr txBox="1"/>
          <p:nvPr/>
        </p:nvSpPr>
        <p:spPr>
          <a:xfrm>
            <a:off x="5004048" y="1556792"/>
            <a:ext cx="36004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r>
              <a:rPr lang="uk-UA" sz="2200" dirty="0" smtClean="0">
                <a:solidFill>
                  <a:srgbClr val="002060"/>
                </a:solidFill>
                <a:latin typeface="Bahnschrift Condensed" pitchFamily="34" charset="0"/>
              </a:rPr>
              <a:t>Піскова терапія  використовується як в цілях діагностики, так і як метод </a:t>
            </a:r>
            <a:r>
              <a:rPr lang="uk-UA" sz="2200" dirty="0" err="1" smtClean="0">
                <a:solidFill>
                  <a:srgbClr val="002060"/>
                </a:solidFill>
                <a:latin typeface="Bahnschrift Condensed" pitchFamily="34" charset="0"/>
              </a:rPr>
              <a:t>корекційного</a:t>
            </a:r>
            <a:r>
              <a:rPr lang="uk-UA" sz="2200" dirty="0" smtClean="0">
                <a:solidFill>
                  <a:srgbClr val="002060"/>
                </a:solidFill>
                <a:latin typeface="Bahnschrift Condensed" pitchFamily="34" charset="0"/>
              </a:rPr>
              <a:t> впливу. </a:t>
            </a:r>
          </a:p>
          <a:p>
            <a:r>
              <a:rPr lang="uk-UA" sz="2200" dirty="0">
                <a:solidFill>
                  <a:srgbClr val="002060"/>
                </a:solidFill>
                <a:latin typeface="Bahnschrift Condensed" pitchFamily="34" charset="0"/>
              </a:rPr>
              <a:t> </a:t>
            </a:r>
            <a:r>
              <a:rPr lang="uk-UA" sz="2200" dirty="0" smtClean="0">
                <a:solidFill>
                  <a:srgbClr val="002060"/>
                </a:solidFill>
                <a:latin typeface="Bahnschrift Condensed" pitchFamily="34" charset="0"/>
              </a:rPr>
              <a:t>Цей метод є практичним, адже за допомогою нього дитина може знімати емоційну напругу, відігравати те, що не усвідомлюється. </a:t>
            </a:r>
          </a:p>
        </p:txBody>
      </p:sp>
    </p:spTree>
    <p:extLst>
      <p:ext uri="{BB962C8B-B14F-4D97-AF65-F5344CB8AC3E}">
        <p14:creationId xmlns:p14="http://schemas.microsoft.com/office/powerpoint/2010/main" val="338695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</a:t>
            </a:r>
            <a:r>
              <a:rPr lang="en-US" dirty="0" smtClean="0"/>
              <a:t>’</a:t>
            </a:r>
            <a:r>
              <a:rPr lang="uk-UA" dirty="0" smtClean="0"/>
              <a:t>які іграшки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6752"/>
            <a:ext cx="6226638" cy="4669979"/>
          </a:xfrm>
        </p:spPr>
      </p:pic>
    </p:spTree>
    <p:extLst>
      <p:ext uri="{BB962C8B-B14F-4D97-AF65-F5344CB8AC3E}">
        <p14:creationId xmlns:p14="http://schemas.microsoft.com/office/powerpoint/2010/main" val="245320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Комплексно-</a:t>
            </a:r>
            <a:r>
              <a:rPr lang="ru-RU" dirty="0" err="1" smtClean="0"/>
              <a:t>методичне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4" r="26442"/>
          <a:stretch/>
        </p:blipFill>
        <p:spPr>
          <a:xfrm>
            <a:off x="1403648" y="1556792"/>
            <a:ext cx="2952328" cy="3000727"/>
          </a:xfrm>
        </p:spPr>
      </p:pic>
      <p:sp>
        <p:nvSpPr>
          <p:cNvPr id="5" name="TextBox 4"/>
          <p:cNvSpPr txBox="1"/>
          <p:nvPr/>
        </p:nvSpPr>
        <p:spPr>
          <a:xfrm>
            <a:off x="4499992" y="1700808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 комплексно-методичного </a:t>
            </a:r>
            <a:r>
              <a:rPr lang="ru-RU" dirty="0" err="1" smtClean="0"/>
              <a:t>забезпечення</a:t>
            </a:r>
            <a:r>
              <a:rPr lang="ru-RU" dirty="0" smtClean="0"/>
              <a:t> належать:</a:t>
            </a:r>
          </a:p>
          <a:p>
            <a:pPr marL="342900" indent="-342900">
              <a:buAutoNum type="arabicPeriod"/>
            </a:pPr>
            <a:r>
              <a:rPr lang="ru-RU" dirty="0" smtClean="0"/>
              <a:t>Нормативно-</a:t>
            </a:r>
            <a:r>
              <a:rPr lang="ru-RU" dirty="0" err="1" smtClean="0"/>
              <a:t>правова</a:t>
            </a:r>
            <a:r>
              <a:rPr lang="ru-RU" dirty="0" smtClean="0"/>
              <a:t> </a:t>
            </a:r>
            <a:r>
              <a:rPr lang="ru-RU" dirty="0" err="1" smtClean="0"/>
              <a:t>документац</a:t>
            </a:r>
            <a:r>
              <a:rPr lang="uk-UA" dirty="0" err="1" smtClean="0"/>
              <a:t>ія</a:t>
            </a:r>
            <a:endParaRPr lang="uk-UA" dirty="0" smtClean="0"/>
          </a:p>
          <a:p>
            <a:pPr marL="342900" indent="-342900">
              <a:buAutoNum type="arabicPeriod"/>
            </a:pPr>
            <a:r>
              <a:rPr lang="uk-UA" dirty="0" smtClean="0"/>
              <a:t>Навчально-методична документація</a:t>
            </a:r>
          </a:p>
          <a:p>
            <a:pPr marL="342900" indent="-342900">
              <a:buAutoNum type="arabicPeriod"/>
            </a:pPr>
            <a:r>
              <a:rPr lang="uk-UA" dirty="0" smtClean="0"/>
              <a:t>Довідково-інформаційна документація</a:t>
            </a:r>
          </a:p>
          <a:p>
            <a:pPr marL="342900" indent="-342900">
              <a:buAutoNum type="arabicPeriod"/>
            </a:pPr>
            <a:r>
              <a:rPr lang="uk-UA" dirty="0" smtClean="0"/>
              <a:t>Обліково-статистична документація</a:t>
            </a:r>
          </a:p>
          <a:p>
            <a:pPr marL="342900" indent="-342900">
              <a:buAutoNum type="arabicPeriod"/>
            </a:pPr>
            <a:r>
              <a:rPr lang="uk-UA" dirty="0" smtClean="0"/>
              <a:t>Документація для службового використання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07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Нормативно-правова документація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«Етичний кодекс практичного психолога»;</a:t>
            </a:r>
          </a:p>
          <a:p>
            <a:r>
              <a:rPr lang="uk-UA" dirty="0" smtClean="0"/>
              <a:t>Декларація прав людини;</a:t>
            </a:r>
          </a:p>
          <a:p>
            <a:r>
              <a:rPr lang="uk-UA" dirty="0" smtClean="0"/>
              <a:t>Конвенція про права дитини;</a:t>
            </a:r>
          </a:p>
          <a:p>
            <a:r>
              <a:rPr lang="uk-UA" dirty="0" smtClean="0"/>
              <a:t>Наказ Міністерства освіти і науки України про затвердження Положення про психологічну службу системи освіти України (від 05.09.2018 №</a:t>
            </a:r>
            <a:r>
              <a:rPr lang="ru-RU" dirty="0" smtClean="0"/>
              <a:t>1</a:t>
            </a:r>
            <a:r>
              <a:rPr lang="ru-RU" u="sng" dirty="0" smtClean="0"/>
              <a:t>/9-529)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32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Обліково-плануюча документація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4850" y="1310034"/>
            <a:ext cx="7115196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uk-UA" sz="1800" dirty="0" smtClean="0">
                <a:latin typeface="Bahnschrift Condensed" pitchFamily="34" charset="0"/>
              </a:rPr>
              <a:t>Перспективний план роботи психолога</a:t>
            </a:r>
          </a:p>
          <a:p>
            <a:pPr>
              <a:spcBef>
                <a:spcPts val="0"/>
              </a:spcBef>
            </a:pPr>
            <a:r>
              <a:rPr lang="uk-UA" sz="1800" dirty="0" smtClean="0">
                <a:latin typeface="Bahnschrift Condensed" pitchFamily="34" charset="0"/>
              </a:rPr>
              <a:t>Помісячний план роботи</a:t>
            </a:r>
          </a:p>
          <a:p>
            <a:pPr>
              <a:spcBef>
                <a:spcPts val="0"/>
              </a:spcBef>
            </a:pPr>
            <a:r>
              <a:rPr lang="uk-UA" sz="1800" dirty="0" smtClean="0">
                <a:latin typeface="Bahnschrift Condensed" pitchFamily="34" charset="0"/>
              </a:rPr>
              <a:t>Циклограма</a:t>
            </a:r>
          </a:p>
          <a:p>
            <a:pPr>
              <a:spcBef>
                <a:spcPts val="0"/>
              </a:spcBef>
            </a:pPr>
            <a:r>
              <a:rPr lang="uk-UA" sz="1800" dirty="0" smtClean="0">
                <a:latin typeface="Bahnschrift Condensed" pitchFamily="34" charset="0"/>
              </a:rPr>
              <a:t>Графік роботи</a:t>
            </a:r>
          </a:p>
          <a:p>
            <a:pPr>
              <a:spcBef>
                <a:spcPts val="0"/>
              </a:spcBef>
            </a:pPr>
            <a:r>
              <a:rPr lang="uk-UA" sz="1800" dirty="0" smtClean="0">
                <a:latin typeface="Bahnschrift Condensed" pitchFamily="34" charset="0"/>
              </a:rPr>
              <a:t>Журнал групової роботи практичного психолога</a:t>
            </a:r>
          </a:p>
          <a:p>
            <a:pPr>
              <a:spcBef>
                <a:spcPts val="0"/>
              </a:spcBef>
            </a:pPr>
            <a:r>
              <a:rPr lang="uk-UA" sz="1800" dirty="0" smtClean="0">
                <a:latin typeface="Bahnschrift Condensed" pitchFamily="34" charset="0"/>
              </a:rPr>
              <a:t>Журнал обліку індивідуальний звернень до практичного психолога учнів, викладачів та майстрів в/н</a:t>
            </a:r>
          </a:p>
          <a:p>
            <a:endParaRPr lang="uk-UA" sz="1800" dirty="0" smtClean="0">
              <a:latin typeface="Bahnschrift Condensed" pitchFamily="34" charset="0"/>
            </a:endParaRPr>
          </a:p>
          <a:p>
            <a:pPr marL="0" indent="0">
              <a:buNone/>
            </a:pPr>
            <a:endParaRPr lang="uk-UA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03" t="3651" r="9206"/>
          <a:stretch/>
        </p:blipFill>
        <p:spPr>
          <a:xfrm>
            <a:off x="6372200" y="1268758"/>
            <a:ext cx="2395849" cy="15065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0" b="-5703"/>
          <a:stretch/>
        </p:blipFill>
        <p:spPr>
          <a:xfrm>
            <a:off x="1328540" y="3251200"/>
            <a:ext cx="2543529" cy="3518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343" y="3105457"/>
            <a:ext cx="2664296" cy="36641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108929"/>
            <a:ext cx="2294664" cy="315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0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9" r="8432"/>
          <a:stretch/>
        </p:blipFill>
        <p:spPr>
          <a:xfrm rot="16200000">
            <a:off x="2990505" y="-1134278"/>
            <a:ext cx="3018974" cy="53285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5"/>
          <a:stretch/>
        </p:blipFill>
        <p:spPr>
          <a:xfrm>
            <a:off x="1403648" y="2924944"/>
            <a:ext cx="2847781" cy="37209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2" r="-4138" b="7090"/>
          <a:stretch/>
        </p:blipFill>
        <p:spPr>
          <a:xfrm>
            <a:off x="4499992" y="2924944"/>
            <a:ext cx="2695843" cy="316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24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115196" cy="83238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Пріоритетні напрями роботи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124744"/>
            <a:ext cx="7704856" cy="49685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100" dirty="0" smtClean="0">
                <a:latin typeface="Bahnschrift Condensed" pitchFamily="34" charset="0"/>
              </a:rPr>
              <a:t>Психолого-педагогічна допомога молоді, яка перебуває в кризовій ситуації з метою адаптації до умов навчання та життєдіяльності;</a:t>
            </a:r>
          </a:p>
          <a:p>
            <a:pPr>
              <a:spcBef>
                <a:spcPts val="0"/>
              </a:spcBef>
            </a:pPr>
            <a:r>
              <a:rPr lang="uk-UA" sz="2100" dirty="0" smtClean="0">
                <a:latin typeface="Bahnschrift Condensed" pitchFamily="34" charset="0"/>
              </a:rPr>
              <a:t>Формування психологічної культури педагогічних працівників, учнів, батьків, консультування з питань психології, її практичного використання в організації освітнього процесу;</a:t>
            </a:r>
          </a:p>
          <a:p>
            <a:pPr>
              <a:spcBef>
                <a:spcPts val="0"/>
              </a:spcBef>
            </a:pPr>
            <a:r>
              <a:rPr lang="uk-UA" sz="2100" dirty="0" smtClean="0">
                <a:latin typeface="Bahnschrift Condensed" pitchFamily="34" charset="0"/>
              </a:rPr>
              <a:t>Виступи на педагогічних радах, педагогічних читаннях, нарадах педагогів та майстрів, батьківських зборах;</a:t>
            </a:r>
          </a:p>
          <a:p>
            <a:pPr>
              <a:spcBef>
                <a:spcPts val="0"/>
              </a:spcBef>
            </a:pPr>
            <a:r>
              <a:rPr lang="uk-UA" sz="2100" dirty="0" smtClean="0">
                <a:latin typeface="Bahnschrift Condensed" pitchFamily="34" charset="0"/>
              </a:rPr>
              <a:t>Консультативна робота з учнями, педагогами, батьками;</a:t>
            </a:r>
          </a:p>
          <a:p>
            <a:pPr>
              <a:spcBef>
                <a:spcPts val="0"/>
              </a:spcBef>
            </a:pPr>
            <a:r>
              <a:rPr lang="uk-UA" sz="2100" dirty="0" smtClean="0">
                <a:latin typeface="Bahnschrift Condensed" pitchFamily="34" charset="0"/>
              </a:rPr>
              <a:t>Психологічний супровід учнів, дітей-сиріт та осіб позбавлених батьківського піклування;</a:t>
            </a:r>
          </a:p>
          <a:p>
            <a:pPr>
              <a:spcBef>
                <a:spcPts val="0"/>
              </a:spcBef>
            </a:pPr>
            <a:r>
              <a:rPr lang="uk-UA" sz="2100" dirty="0" smtClean="0">
                <a:latin typeface="Bahnschrift Condensed" pitchFamily="34" charset="0"/>
              </a:rPr>
              <a:t>Профілактика девіантної поведінки у дітей «групи ризику»;</a:t>
            </a:r>
          </a:p>
          <a:p>
            <a:pPr>
              <a:spcBef>
                <a:spcPts val="0"/>
              </a:spcBef>
            </a:pPr>
            <a:r>
              <a:rPr lang="uk-UA" sz="2100" dirty="0" smtClean="0">
                <a:latin typeface="Bahnschrift Condensed" pitchFamily="34" charset="0"/>
              </a:rPr>
              <a:t>Своєчасне попередження відхилень у міжособистісних стосунках, запобігання конфліктних ситуацій;</a:t>
            </a:r>
          </a:p>
          <a:p>
            <a:pPr>
              <a:spcBef>
                <a:spcPts val="0"/>
              </a:spcBef>
            </a:pPr>
            <a:r>
              <a:rPr lang="uk-UA" sz="2100" dirty="0" smtClean="0">
                <a:latin typeface="Bahnschrift Condensed" pitchFamily="34" charset="0"/>
              </a:rPr>
              <a:t>Проведення психолого-педагогічних семінарів для майстрів виробничого навчання та викладачів;</a:t>
            </a:r>
          </a:p>
          <a:p>
            <a:pPr>
              <a:spcBef>
                <a:spcPts val="0"/>
              </a:spcBef>
            </a:pPr>
            <a:r>
              <a:rPr lang="uk-UA" sz="2100" dirty="0" smtClean="0">
                <a:latin typeface="Bahnschrift Condensed" pitchFamily="34" charset="0"/>
              </a:rPr>
              <a:t>Робота з учнями, які проживають в гуртожитку (на базі навчального закладу).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Діагностичні методики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456184"/>
            <a:ext cx="7115196" cy="161277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uk-UA" dirty="0" smtClean="0"/>
              <a:t>Використовуються методики </a:t>
            </a:r>
          </a:p>
          <a:p>
            <a:r>
              <a:rPr lang="uk-UA" dirty="0" err="1" smtClean="0"/>
              <a:t>Айзенка</a:t>
            </a:r>
            <a:r>
              <a:rPr lang="uk-UA" dirty="0" smtClean="0"/>
              <a:t>, для визначення темпераменту</a:t>
            </a:r>
          </a:p>
          <a:p>
            <a:r>
              <a:rPr lang="uk-UA" dirty="0" err="1" smtClean="0"/>
              <a:t>Баса-Дарки</a:t>
            </a:r>
            <a:r>
              <a:rPr lang="uk-UA" dirty="0" smtClean="0"/>
              <a:t> на рівень агресії</a:t>
            </a:r>
          </a:p>
          <a:p>
            <a:r>
              <a:rPr lang="uk-UA" dirty="0" smtClean="0"/>
              <a:t>Т. Лірі на рівень тривожності</a:t>
            </a:r>
          </a:p>
          <a:p>
            <a:r>
              <a:rPr lang="uk-UA" dirty="0" smtClean="0"/>
              <a:t>Проективні методики (Неіснуюча тварина, баранчик в пляшці, Дім-дорога-гора-дракон)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57"/>
          <a:stretch/>
        </p:blipFill>
        <p:spPr>
          <a:xfrm>
            <a:off x="5937176" y="3645024"/>
            <a:ext cx="3206823" cy="21062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578" y="2957618"/>
            <a:ext cx="2084558" cy="37058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0" b="3691"/>
          <a:stretch/>
        </p:blipFill>
        <p:spPr>
          <a:xfrm>
            <a:off x="1331640" y="3101095"/>
            <a:ext cx="2232248" cy="356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Методична робота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9" t="16939" r="21971" b="15806"/>
          <a:stretch/>
        </p:blipFill>
        <p:spPr>
          <a:xfrm rot="5400000">
            <a:off x="670119" y="1795079"/>
            <a:ext cx="2752753" cy="20057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9" t="23393" r="16032" b="23072"/>
          <a:stretch/>
        </p:blipFill>
        <p:spPr>
          <a:xfrm rot="16200000">
            <a:off x="2752409" y="1821008"/>
            <a:ext cx="2787144" cy="19195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8" t="13810" r="16508" b="11456"/>
          <a:stretch/>
        </p:blipFill>
        <p:spPr>
          <a:xfrm>
            <a:off x="5242610" y="1552375"/>
            <a:ext cx="3591115" cy="26219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4581128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2060"/>
                </a:solidFill>
                <a:latin typeface="Bahnschrift Condensed" pitchFamily="34" charset="0"/>
              </a:rPr>
              <a:t>Методичні рекомендації щодо вибору майбутньої професії – це путівник розуміння власних направленостей, схильностей та переваг у виборі майбутнього професійного шляху.</a:t>
            </a:r>
          </a:p>
          <a:p>
            <a:r>
              <a:rPr lang="uk-UA" sz="2000" dirty="0" smtClean="0">
                <a:solidFill>
                  <a:srgbClr val="002060"/>
                </a:solidFill>
                <a:latin typeface="Bahnschrift Condensed" pitchFamily="34" charset="0"/>
              </a:rPr>
              <a:t>В ході створення методичної розробки було проведено дослідження серед груп першого та третього курсу, а також серед педагогів.</a:t>
            </a:r>
          </a:p>
        </p:txBody>
      </p:sp>
    </p:spTree>
    <p:extLst>
      <p:ext uri="{BB962C8B-B14F-4D97-AF65-F5344CB8AC3E}">
        <p14:creationId xmlns:p14="http://schemas.microsoft.com/office/powerpoint/2010/main" val="108292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916832"/>
            <a:ext cx="7115196" cy="1143000"/>
          </a:xfrm>
        </p:spPr>
        <p:txBody>
          <a:bodyPr/>
          <a:lstStyle/>
          <a:p>
            <a:r>
              <a:rPr lang="ru-RU" dirty="0" err="1" smtClean="0"/>
              <a:t>Дякую</a:t>
            </a:r>
            <a:r>
              <a:rPr lang="ru-RU" dirty="0" smtClean="0"/>
              <a:t> за </a:t>
            </a:r>
            <a:r>
              <a:rPr lang="ru-RU" dirty="0" err="1" smtClean="0"/>
              <a:t>увагу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3933056"/>
            <a:ext cx="3682752" cy="21931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latin typeface="Bahnschrift Condensed" pitchFamily="34" charset="0"/>
              </a:rPr>
              <a:t>З </a:t>
            </a:r>
            <a:r>
              <a:rPr lang="ru-RU" sz="2000" dirty="0" err="1" smtClean="0">
                <a:latin typeface="Bahnschrift Condensed" pitchFamily="34" charset="0"/>
              </a:rPr>
              <a:t>повагою</a:t>
            </a:r>
            <a:r>
              <a:rPr lang="ru-RU" sz="2000" dirty="0" smtClean="0">
                <a:latin typeface="Bahnschrift Condensed" pitchFamily="34" charset="0"/>
              </a:rPr>
              <a:t>, </a:t>
            </a:r>
            <a:br>
              <a:rPr lang="ru-RU" sz="2000" dirty="0" smtClean="0">
                <a:latin typeface="Bahnschrift Condensed" pitchFamily="34" charset="0"/>
              </a:rPr>
            </a:br>
            <a:r>
              <a:rPr lang="ru-RU" sz="2000" dirty="0" err="1" smtClean="0">
                <a:latin typeface="Bahnschrift Condensed" pitchFamily="34" charset="0"/>
              </a:rPr>
              <a:t>практичний</a:t>
            </a:r>
            <a:r>
              <a:rPr lang="ru-RU" sz="2000" dirty="0" smtClean="0">
                <a:latin typeface="Bahnschrift Condensed" pitchFamily="34" charset="0"/>
              </a:rPr>
              <a:t> психолог </a:t>
            </a:r>
            <a:br>
              <a:rPr lang="ru-RU" sz="2000" dirty="0" smtClean="0">
                <a:latin typeface="Bahnschrift Condensed" pitchFamily="34" charset="0"/>
              </a:rPr>
            </a:br>
            <a:r>
              <a:rPr lang="ru-RU" sz="2000" dirty="0" smtClean="0">
                <a:latin typeface="Bahnschrift Condensed" pitchFamily="34" charset="0"/>
              </a:rPr>
              <a:t>Державного </a:t>
            </a:r>
            <a:r>
              <a:rPr lang="ru-RU" sz="2000" dirty="0" err="1" smtClean="0">
                <a:latin typeface="Bahnschrift Condensed" pitchFamily="34" charset="0"/>
              </a:rPr>
              <a:t>навчального</a:t>
            </a:r>
            <a:r>
              <a:rPr lang="ru-RU" sz="2000" dirty="0" smtClean="0">
                <a:latin typeface="Bahnschrift Condensed" pitchFamily="34" charset="0"/>
              </a:rPr>
              <a:t> закладу </a:t>
            </a:r>
            <a:br>
              <a:rPr lang="ru-RU" sz="2000" dirty="0" smtClean="0">
                <a:latin typeface="Bahnschrift Condensed" pitchFamily="34" charset="0"/>
              </a:rPr>
            </a:br>
            <a:r>
              <a:rPr lang="ru-RU" sz="2000" dirty="0" smtClean="0">
                <a:latin typeface="Bahnschrift Condensed" pitchFamily="34" charset="0"/>
              </a:rPr>
              <a:t>«Центр </a:t>
            </a:r>
            <a:r>
              <a:rPr lang="ru-RU" sz="2000" dirty="0" err="1" smtClean="0">
                <a:latin typeface="Bahnschrift Condensed" pitchFamily="34" charset="0"/>
              </a:rPr>
              <a:t>профес</a:t>
            </a:r>
            <a:r>
              <a:rPr lang="uk-UA" sz="2000" dirty="0" err="1" smtClean="0">
                <a:latin typeface="Bahnschrift Condensed" pitchFamily="34" charset="0"/>
              </a:rPr>
              <a:t>ійної</a:t>
            </a:r>
            <a:r>
              <a:rPr lang="uk-UA" sz="2000" dirty="0" smtClean="0">
                <a:latin typeface="Bahnschrift Condensed" pitchFamily="34" charset="0"/>
              </a:rPr>
              <a:t> освіти, інформаційних технологій, </a:t>
            </a:r>
            <a:br>
              <a:rPr lang="uk-UA" sz="2000" dirty="0" smtClean="0">
                <a:latin typeface="Bahnschrift Condensed" pitchFamily="34" charset="0"/>
              </a:rPr>
            </a:br>
            <a:r>
              <a:rPr lang="uk-UA" sz="2000" dirty="0" smtClean="0">
                <a:latin typeface="Bahnschrift Condensed" pitchFamily="34" charset="0"/>
              </a:rPr>
              <a:t>поліграфії та дизайну м. Києва» </a:t>
            </a:r>
            <a:br>
              <a:rPr lang="uk-UA" sz="2000" dirty="0" smtClean="0">
                <a:latin typeface="Bahnschrift Condensed" pitchFamily="34" charset="0"/>
              </a:rPr>
            </a:br>
            <a:r>
              <a:rPr lang="uk-UA" sz="2000" dirty="0" smtClean="0">
                <a:latin typeface="Bahnschrift Condensed" pitchFamily="34" charset="0"/>
              </a:rPr>
              <a:t>Сазонова Олександра Володимирівна</a:t>
            </a:r>
            <a:endParaRPr lang="ru-RU" sz="2000" dirty="0"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Характеристика кабінету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604" y="1412776"/>
            <a:ext cx="7115196" cy="504056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latin typeface="Bahnschrift Condensed" pitchFamily="34" charset="0"/>
              </a:rPr>
              <a:t>Кабінет психолога функціонує з вересня 2018 року;</a:t>
            </a:r>
            <a:endParaRPr lang="ru-RU" dirty="0" smtClean="0">
              <a:latin typeface="Bahnschrift Condensed" pitchFamily="34" charset="0"/>
            </a:endParaRPr>
          </a:p>
          <a:p>
            <a:r>
              <a:rPr lang="ru-RU" dirty="0" err="1" smtClean="0">
                <a:latin typeface="Bahnschrift Condensed" pitchFamily="34" charset="0"/>
              </a:rPr>
              <a:t>Кабінет</a:t>
            </a:r>
            <a:r>
              <a:rPr lang="ru-RU" dirty="0" smtClean="0">
                <a:latin typeface="Bahnschrift Condensed" pitchFamily="34" charset="0"/>
              </a:rPr>
              <a:t> </a:t>
            </a:r>
            <a:r>
              <a:rPr lang="ru-RU" dirty="0" err="1" smtClean="0">
                <a:latin typeface="Bahnschrift Condensed" pitchFamily="34" charset="0"/>
              </a:rPr>
              <a:t>знаходиться</a:t>
            </a:r>
            <a:r>
              <a:rPr lang="ru-RU" dirty="0" smtClean="0">
                <a:latin typeface="Bahnschrift Condensed" pitchFamily="34" charset="0"/>
              </a:rPr>
              <a:t> на другому </a:t>
            </a:r>
            <a:r>
              <a:rPr lang="ru-RU" dirty="0" err="1" smtClean="0">
                <a:latin typeface="Bahnschrift Condensed" pitchFamily="34" charset="0"/>
              </a:rPr>
              <a:t>поверсі</a:t>
            </a:r>
            <a:r>
              <a:rPr lang="ru-RU" dirty="0">
                <a:latin typeface="Bahnschrift Condensed" pitchFamily="34" charset="0"/>
              </a:rPr>
              <a:t> </a:t>
            </a:r>
            <a:r>
              <a:rPr lang="ru-RU" dirty="0" err="1" smtClean="0">
                <a:latin typeface="Bahnschrift Condensed" pitchFamily="34" charset="0"/>
              </a:rPr>
              <a:t>навчально-виробничого</a:t>
            </a:r>
            <a:r>
              <a:rPr lang="ru-RU" dirty="0" smtClean="0">
                <a:latin typeface="Bahnschrift Condensed" pitchFamily="34" charset="0"/>
              </a:rPr>
              <a:t> корпусу, за </a:t>
            </a:r>
            <a:r>
              <a:rPr lang="ru-RU" dirty="0" err="1" smtClean="0">
                <a:latin typeface="Bahnschrift Condensed" pitchFamily="34" charset="0"/>
              </a:rPr>
              <a:t>адресою</a:t>
            </a:r>
            <a:r>
              <a:rPr lang="ru-RU" dirty="0" smtClean="0">
                <a:latin typeface="Bahnschrift Condensed" pitchFamily="34" charset="0"/>
              </a:rPr>
              <a:t>: </a:t>
            </a:r>
            <a:r>
              <a:rPr lang="ru-RU" dirty="0" err="1" smtClean="0">
                <a:latin typeface="Bahnschrift Condensed" pitchFamily="34" charset="0"/>
              </a:rPr>
              <a:t>вул</a:t>
            </a:r>
            <a:r>
              <a:rPr lang="ru-RU" dirty="0" smtClean="0">
                <a:latin typeface="Bahnschrift Condensed" pitchFamily="34" charset="0"/>
              </a:rPr>
              <a:t>. </a:t>
            </a:r>
            <a:r>
              <a:rPr lang="ru-RU" dirty="0" err="1" smtClean="0">
                <a:latin typeface="Bahnschrift Condensed" pitchFamily="34" charset="0"/>
              </a:rPr>
              <a:t>Януша</a:t>
            </a:r>
            <a:r>
              <a:rPr lang="ru-RU" dirty="0" smtClean="0">
                <a:latin typeface="Bahnschrift Condensed" pitchFamily="34" charset="0"/>
              </a:rPr>
              <a:t> Корчака, 8;</a:t>
            </a:r>
          </a:p>
          <a:p>
            <a:r>
              <a:rPr lang="uk-UA" dirty="0" smtClean="0">
                <a:latin typeface="Bahnschrift Condensed" pitchFamily="34" charset="0"/>
              </a:rPr>
              <a:t>У кабінету є окремий вхід;</a:t>
            </a:r>
          </a:p>
          <a:p>
            <a:r>
              <a:rPr lang="uk-UA" dirty="0" smtClean="0">
                <a:latin typeface="Bahnschrift Condensed" pitchFamily="34" charset="0"/>
              </a:rPr>
              <a:t>Дизайн кабінету виконаний у стриманих пастельних відтінках та прикрашений картинами, виконано сучасний ремонт;</a:t>
            </a:r>
          </a:p>
          <a:p>
            <a:r>
              <a:rPr lang="uk-UA" dirty="0" smtClean="0">
                <a:latin typeface="Bahnschrift Condensed" pitchFamily="34" charset="0"/>
              </a:rPr>
              <a:t>Кабінет об</a:t>
            </a:r>
            <a:r>
              <a:rPr lang="en-US" dirty="0" smtClean="0">
                <a:latin typeface="Bahnschrift Condensed" pitchFamily="34" charset="0"/>
              </a:rPr>
              <a:t>’</a:t>
            </a:r>
            <a:r>
              <a:rPr lang="uk-UA" dirty="0" err="1" smtClean="0">
                <a:latin typeface="Bahnschrift Condensed" pitchFamily="34" charset="0"/>
              </a:rPr>
              <a:t>єднує</a:t>
            </a:r>
            <a:r>
              <a:rPr lang="uk-UA" dirty="0" smtClean="0">
                <a:latin typeface="Bahnschrift Condensed" pitchFamily="34" charset="0"/>
              </a:rPr>
              <a:t> в собі робочий кабінет, навчально-психологічний та кабінет психологічного розвантаження;</a:t>
            </a:r>
          </a:p>
          <a:p>
            <a:r>
              <a:rPr lang="uk-UA" dirty="0" smtClean="0">
                <a:latin typeface="Bahnschrift Condensed" pitchFamily="34" charset="0"/>
              </a:rPr>
              <a:t>Наявне денне та штучне регульоване освітлення; </a:t>
            </a:r>
          </a:p>
          <a:p>
            <a:r>
              <a:rPr lang="uk-UA" dirty="0" smtClean="0">
                <a:latin typeface="Bahnschrift Condensed" pitchFamily="34" charset="0"/>
              </a:rPr>
              <a:t>Є вентиляція;</a:t>
            </a:r>
          </a:p>
          <a:p>
            <a:r>
              <a:rPr lang="uk-UA" dirty="0" smtClean="0">
                <a:latin typeface="Bahnschrift Condensed" pitchFamily="34" charset="0"/>
              </a:rPr>
              <a:t>Наявне озеленення;</a:t>
            </a:r>
          </a:p>
          <a:p>
            <a:r>
              <a:rPr lang="uk-UA" dirty="0" smtClean="0">
                <a:latin typeface="Bahnschrift Condensed" pitchFamily="34" charset="0"/>
              </a:rPr>
              <a:t>Наявна зона для піскової терапії;</a:t>
            </a:r>
          </a:p>
          <a:p>
            <a:r>
              <a:rPr lang="uk-UA" dirty="0" smtClean="0">
                <a:latin typeface="Bahnschrift Condensed" pitchFamily="34" charset="0"/>
              </a:rPr>
              <a:t>Наявний акваріум;</a:t>
            </a:r>
          </a:p>
          <a:p>
            <a:r>
              <a:rPr lang="uk-UA" dirty="0" smtClean="0">
                <a:latin typeface="Bahnschrift Condensed" pitchFamily="34" charset="0"/>
              </a:rPr>
              <a:t>Кабінет забезпечений персональним </a:t>
            </a:r>
            <a:r>
              <a:rPr lang="uk-UA" dirty="0" err="1" smtClean="0">
                <a:latin typeface="Bahnschrift Condensed" pitchFamily="34" charset="0"/>
              </a:rPr>
              <a:t>комп</a:t>
            </a:r>
            <a:r>
              <a:rPr lang="en-US" dirty="0" smtClean="0">
                <a:latin typeface="Bahnschrift Condensed" pitchFamily="34" charset="0"/>
              </a:rPr>
              <a:t>’</a:t>
            </a:r>
            <a:r>
              <a:rPr lang="uk-UA" dirty="0" err="1" smtClean="0">
                <a:latin typeface="Bahnschrift Condensed" pitchFamily="34" charset="0"/>
              </a:rPr>
              <a:t>ютером</a:t>
            </a:r>
            <a:r>
              <a:rPr lang="uk-UA" dirty="0" smtClean="0">
                <a:latin typeface="Bahnschrift Condensed" pitchFamily="34" charset="0"/>
              </a:rPr>
              <a:t>;</a:t>
            </a:r>
          </a:p>
          <a:p>
            <a:r>
              <a:rPr lang="uk-UA" dirty="0" smtClean="0">
                <a:latin typeface="Bahnschrift Condensed" pitchFamily="34" charset="0"/>
              </a:rPr>
              <a:t>Є </a:t>
            </a:r>
            <a:r>
              <a:rPr lang="uk-UA" dirty="0" err="1" smtClean="0">
                <a:latin typeface="Bahnschrift Condensed" pitchFamily="34" charset="0"/>
              </a:rPr>
              <a:t>вихів</a:t>
            </a:r>
            <a:r>
              <a:rPr lang="uk-UA" dirty="0" smtClean="0">
                <a:latin typeface="Bahnschrift Condensed" pitchFamily="34" charset="0"/>
              </a:rPr>
              <a:t> в мережу </a:t>
            </a:r>
            <a:r>
              <a:rPr lang="en-US" dirty="0" smtClean="0">
                <a:latin typeface="Bahnschrift Condensed" pitchFamily="34" charset="0"/>
              </a:rPr>
              <a:t>Internet</a:t>
            </a:r>
            <a:r>
              <a:rPr lang="uk-UA" dirty="0" smtClean="0">
                <a:latin typeface="Bahnschrift Condensed" pitchFamily="34" charset="0"/>
              </a:rPr>
              <a:t>.</a:t>
            </a:r>
          </a:p>
          <a:p>
            <a:endParaRPr lang="uk-UA" dirty="0" smtClean="0"/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261264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5879" y="260648"/>
            <a:ext cx="7115196" cy="1143000"/>
          </a:xfrm>
        </p:spPr>
        <p:txBody>
          <a:bodyPr/>
          <a:lstStyle/>
          <a:p>
            <a:r>
              <a:rPr lang="uk-UA" dirty="0" smtClean="0"/>
              <a:t>Куточок психолога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052736"/>
            <a:ext cx="7272808" cy="194421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uk-UA" sz="2200" dirty="0" smtClean="0">
                <a:latin typeface="Bahnschrift Condensed" pitchFamily="34" charset="0"/>
              </a:rPr>
              <a:t>Стендова інформація –  важливий аспект психологічної просвіти.</a:t>
            </a:r>
          </a:p>
          <a:p>
            <a:pPr>
              <a:spcBef>
                <a:spcPts val="0"/>
              </a:spcBef>
            </a:pPr>
            <a:r>
              <a:rPr lang="uk-UA" sz="2200" dirty="0" smtClean="0">
                <a:latin typeface="Bahnschrift Condensed" pitchFamily="34" charset="0"/>
              </a:rPr>
              <a:t>Стенд «Куточок психолога» є елементом дистанційного консультування.</a:t>
            </a:r>
          </a:p>
          <a:p>
            <a:pPr>
              <a:spcBef>
                <a:spcPts val="0"/>
              </a:spcBef>
            </a:pPr>
            <a:r>
              <a:rPr lang="uk-UA" sz="2200" dirty="0" smtClean="0">
                <a:latin typeface="Bahnschrift Condensed" pitchFamily="34" charset="0"/>
              </a:rPr>
              <a:t>На інформаційному стенді розташована інформація для учнів, батьків та педагогів.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4" t="24175" r="4886"/>
          <a:stretch/>
        </p:blipFill>
        <p:spPr>
          <a:xfrm>
            <a:off x="1763688" y="2780928"/>
            <a:ext cx="5809998" cy="369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9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Скринька довіри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96" r="7409" b="1307"/>
          <a:stretch/>
        </p:blipFill>
        <p:spPr>
          <a:xfrm>
            <a:off x="4932040" y="1412776"/>
            <a:ext cx="3142995" cy="4136572"/>
          </a:xfrm>
        </p:spPr>
      </p:pic>
      <p:sp>
        <p:nvSpPr>
          <p:cNvPr id="6" name="TextBox 5"/>
          <p:cNvSpPr txBox="1"/>
          <p:nvPr/>
        </p:nvSpPr>
        <p:spPr>
          <a:xfrm>
            <a:off x="1619672" y="1484784"/>
            <a:ext cx="30243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i="1" dirty="0" smtClean="0">
                <a:solidFill>
                  <a:srgbClr val="002060"/>
                </a:solidFill>
                <a:latin typeface="Bahnschrift Condensed" pitchFamily="34" charset="0"/>
              </a:rPr>
              <a:t>Скринька довіри </a:t>
            </a:r>
            <a:r>
              <a:rPr lang="uk-UA" sz="2200" dirty="0" smtClean="0">
                <a:solidFill>
                  <a:srgbClr val="002060"/>
                </a:solidFill>
                <a:latin typeface="Bahnschrift Condensed" pitchFamily="34" charset="0"/>
              </a:rPr>
              <a:t>– важливий елемент дистанційного консультування та просвіти, адже вона гарантує анонімність та актуальність отриманої інформації. </a:t>
            </a:r>
          </a:p>
          <a:p>
            <a:r>
              <a:rPr lang="uk-UA" sz="2200" dirty="0" smtClean="0">
                <a:solidFill>
                  <a:srgbClr val="002060"/>
                </a:solidFill>
                <a:latin typeface="Bahnschrift Condensed" pitchFamily="34" charset="0"/>
              </a:rPr>
              <a:t>Запитання отримані в скриньці довіри або оперативно вирішуються, або отримують публічну відповідь на спеціальному місці на стенді «Куточок психолога».</a:t>
            </a:r>
            <a:endParaRPr lang="ru-RU" sz="2200" dirty="0">
              <a:solidFill>
                <a:srgbClr val="002060"/>
              </a:solidFill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46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Дистанц</a:t>
            </a:r>
            <a:r>
              <a:rPr lang="uk-UA" dirty="0" err="1" smtClean="0"/>
              <a:t>ійне</a:t>
            </a:r>
            <a:r>
              <a:rPr lang="uk-UA" dirty="0" smtClean="0"/>
              <a:t> </a:t>
            </a:r>
            <a:r>
              <a:rPr lang="uk-UA" dirty="0" err="1" smtClean="0"/>
              <a:t>онлайн-</a:t>
            </a:r>
            <a:r>
              <a:rPr lang="uk-UA" dirty="0" smtClean="0"/>
              <a:t> та </a:t>
            </a:r>
            <a:r>
              <a:rPr lang="uk-UA" dirty="0" err="1" smtClean="0"/>
              <a:t>офлайн</a:t>
            </a:r>
            <a:r>
              <a:rPr lang="uk-UA" dirty="0" smtClean="0"/>
              <a:t> консультування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200" dirty="0" smtClean="0">
                <a:latin typeface="Bahnschrift Condensed" pitchFamily="34" charset="0"/>
              </a:rPr>
              <a:t>Ще одним методом дистанційного консультування, є </a:t>
            </a:r>
            <a:r>
              <a:rPr lang="uk-UA" sz="2200" dirty="0" err="1" smtClean="0">
                <a:latin typeface="Bahnschrift Condensed" pitchFamily="34" charset="0"/>
              </a:rPr>
              <a:t>онлайн-</a:t>
            </a:r>
            <a:r>
              <a:rPr lang="uk-UA" sz="2200" dirty="0" smtClean="0">
                <a:latin typeface="Bahnschrift Condensed" pitchFamily="34" charset="0"/>
              </a:rPr>
              <a:t> та </a:t>
            </a:r>
            <a:r>
              <a:rPr lang="uk-UA" sz="2200" dirty="0" err="1" smtClean="0">
                <a:latin typeface="Bahnschrift Condensed" pitchFamily="34" charset="0"/>
              </a:rPr>
              <a:t>офлайн-консультування</a:t>
            </a:r>
            <a:r>
              <a:rPr lang="uk-UA" sz="2200" dirty="0" smtClean="0">
                <a:latin typeface="Bahnschrift Condensed" pitchFamily="34" charset="0"/>
              </a:rPr>
              <a:t>.;</a:t>
            </a:r>
          </a:p>
          <a:p>
            <a:r>
              <a:rPr lang="uk-UA" sz="2200" dirty="0" smtClean="0">
                <a:latin typeface="Bahnschrift Condensed" pitchFamily="34" charset="0"/>
              </a:rPr>
              <a:t>Створена окрема електронна адреса «Електронна скринька довіри практичного психолога», посилання на яку вказано на інформаційному стенді «Куточок психолога», та </a:t>
            </a:r>
            <a:r>
              <a:rPr lang="uk-UA" sz="2200" dirty="0" err="1" smtClean="0">
                <a:latin typeface="Bahnschrift Condensed" pitchFamily="34" charset="0"/>
              </a:rPr>
              <a:t>безпосередно</a:t>
            </a:r>
            <a:r>
              <a:rPr lang="uk-UA" sz="2200" dirty="0" smtClean="0">
                <a:latin typeface="Bahnschrift Condensed" pitchFamily="34" charset="0"/>
              </a:rPr>
              <a:t> на «скриньці довіри»;</a:t>
            </a:r>
          </a:p>
          <a:p>
            <a:r>
              <a:rPr lang="uk-UA" sz="2200" dirty="0" smtClean="0">
                <a:latin typeface="Bahnschrift Condensed" pitchFamily="34" charset="0"/>
              </a:rPr>
              <a:t>Практичний психолог, за характеристикою запиту, оцінює чи терміновий він та, у відповідь, або веде </a:t>
            </a:r>
            <a:r>
              <a:rPr lang="uk-UA" sz="2200" dirty="0" err="1" smtClean="0">
                <a:latin typeface="Bahnschrift Condensed" pitchFamily="34" charset="0"/>
              </a:rPr>
              <a:t>онлайн-консультування</a:t>
            </a:r>
            <a:r>
              <a:rPr lang="uk-UA" sz="2200" dirty="0" smtClean="0">
                <a:latin typeface="Bahnschrift Condensed" pitchFamily="34" charset="0"/>
              </a:rPr>
              <a:t> з клієнтом чи пише розгорнуту </a:t>
            </a:r>
            <a:r>
              <a:rPr lang="uk-UA" sz="2200" dirty="0" err="1" smtClean="0">
                <a:latin typeface="Bahnschrift Condensed" pitchFamily="34" charset="0"/>
              </a:rPr>
              <a:t>офлайн-відповідь</a:t>
            </a:r>
            <a:r>
              <a:rPr lang="uk-UA" sz="2200" dirty="0" smtClean="0">
                <a:latin typeface="Bahnschrift Condensed" pitchFamily="34" charset="0"/>
              </a:rPr>
              <a:t>.</a:t>
            </a:r>
            <a:endParaRPr lang="ru-RU" sz="2200" dirty="0"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80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Схема кабінету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196752"/>
            <a:ext cx="3816424" cy="49666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16200000">
            <a:off x="1835696" y="6165304"/>
            <a:ext cx="576064" cy="57606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79010" y="2402248"/>
            <a:ext cx="1800200" cy="7387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07903" y="1251034"/>
            <a:ext cx="1780051" cy="4497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59487" y="1280458"/>
            <a:ext cx="504056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1765059"/>
            <a:ext cx="412033" cy="4143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499992" y="1986011"/>
            <a:ext cx="432048" cy="4162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2771607"/>
            <a:ext cx="288032" cy="2973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638654" y="3201504"/>
            <a:ext cx="478128" cy="4320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5877272"/>
            <a:ext cx="1843314" cy="2798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36992" y="2492896"/>
            <a:ext cx="527096" cy="1440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1115616" y="3861048"/>
            <a:ext cx="547170" cy="57606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830095" y="3861048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04048" y="4331253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004048" y="4805536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788024" y="5301208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283968" y="5373216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707904" y="5347118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203848" y="5157192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694430" y="4707497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715411" y="4221088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694430" y="3693885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722307" y="3196816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722307" y="2704259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781689" y="1362611"/>
            <a:ext cx="358263" cy="2248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2010339" y="6381328"/>
            <a:ext cx="329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1</a:t>
            </a:r>
            <a:endParaRPr lang="ru-RU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1202071" y="3985319"/>
            <a:ext cx="273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2</a:t>
            </a:r>
            <a:endParaRPr lang="ru-RU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3923928" y="263691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4</a:t>
            </a:r>
            <a:endParaRPr lang="ru-RU" sz="14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4579110" y="1292336"/>
            <a:ext cx="784978" cy="3364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4700375" y="1321023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5</a:t>
            </a:r>
            <a:endParaRPr lang="ru-RU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4926686" y="2420888"/>
            <a:ext cx="293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6</a:t>
            </a:r>
            <a:endParaRPr lang="ru-RU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5076056" y="2761183"/>
            <a:ext cx="247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7</a:t>
            </a:r>
            <a:endParaRPr lang="ru-RU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3779912" y="1321023"/>
            <a:ext cx="50050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sz="1400" dirty="0" smtClean="0"/>
              <a:t>8</a:t>
            </a:r>
            <a:endParaRPr lang="ru-RU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3288761" y="1844824"/>
            <a:ext cx="347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9</a:t>
            </a:r>
            <a:endParaRPr lang="ru-RU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4695653" y="3265239"/>
            <a:ext cx="524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10</a:t>
            </a:r>
            <a:endParaRPr lang="ru-RU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4860032" y="3909909"/>
            <a:ext cx="45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11</a:t>
            </a:r>
            <a:endParaRPr lang="ru-RU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5004048" y="4417367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12</a:t>
            </a:r>
            <a:endParaRPr lang="ru-RU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5040052" y="4869160"/>
            <a:ext cx="540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13</a:t>
            </a:r>
            <a:endParaRPr lang="ru-RU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4817961" y="5373216"/>
            <a:ext cx="546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14</a:t>
            </a:r>
            <a:endParaRPr lang="ru-RU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4283967" y="5445224"/>
            <a:ext cx="416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15</a:t>
            </a:r>
            <a:endParaRPr lang="ru-RU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3707904" y="5425479"/>
            <a:ext cx="3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16</a:t>
            </a:r>
            <a:endParaRPr lang="ru-RU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3255841" y="5209455"/>
            <a:ext cx="452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17</a:t>
            </a:r>
            <a:endParaRPr lang="ru-RU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1715411" y="4725144"/>
            <a:ext cx="438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18</a:t>
            </a:r>
            <a:endParaRPr lang="ru-RU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1715411" y="2780928"/>
            <a:ext cx="552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22</a:t>
            </a:r>
            <a:endParaRPr lang="ru-RU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1763688" y="328498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21</a:t>
            </a:r>
            <a:endParaRPr lang="ru-RU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1715411" y="3789040"/>
            <a:ext cx="438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20</a:t>
            </a:r>
            <a:endParaRPr lang="ru-RU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1763688" y="426173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19</a:t>
            </a:r>
            <a:endParaRPr lang="ru-RU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4554314" y="2041103"/>
            <a:ext cx="377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23</a:t>
            </a:r>
            <a:endParaRPr lang="ru-RU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3920333" y="5857527"/>
            <a:ext cx="374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/>
              <a:t>3</a:t>
            </a:r>
            <a:endParaRPr lang="ru-RU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5796136" y="1251034"/>
            <a:ext cx="30963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 smtClean="0">
                <a:solidFill>
                  <a:srgbClr val="002060"/>
                </a:solidFill>
                <a:latin typeface="Bahnschrift Condensed" pitchFamily="34" charset="0"/>
              </a:rPr>
              <a:t>1. двері</a:t>
            </a:r>
          </a:p>
          <a:p>
            <a:r>
              <a:rPr lang="uk-UA" sz="2200" dirty="0" smtClean="0">
                <a:solidFill>
                  <a:srgbClr val="002060"/>
                </a:solidFill>
                <a:latin typeface="Bahnschrift Condensed" pitchFamily="34" charset="0"/>
              </a:rPr>
              <a:t>2. вікно</a:t>
            </a:r>
          </a:p>
          <a:p>
            <a:r>
              <a:rPr lang="uk-UA" sz="2200" dirty="0" smtClean="0">
                <a:solidFill>
                  <a:srgbClr val="002060"/>
                </a:solidFill>
                <a:latin typeface="Bahnschrift Condensed" pitchFamily="34" charset="0"/>
              </a:rPr>
              <a:t>3. Полиця з м’якими іграшками</a:t>
            </a:r>
          </a:p>
          <a:p>
            <a:r>
              <a:rPr lang="uk-UA" sz="2200" dirty="0" smtClean="0">
                <a:solidFill>
                  <a:srgbClr val="002060"/>
                </a:solidFill>
                <a:latin typeface="Bahnschrift Condensed" pitchFamily="34" charset="0"/>
              </a:rPr>
              <a:t>4. Робочий стіл</a:t>
            </a:r>
          </a:p>
          <a:p>
            <a:r>
              <a:rPr lang="uk-UA" sz="2200" dirty="0" smtClean="0">
                <a:solidFill>
                  <a:srgbClr val="002060"/>
                </a:solidFill>
                <a:latin typeface="Bahnschrift Condensed" pitchFamily="34" charset="0"/>
              </a:rPr>
              <a:t>5. Обліково-плануюча документація</a:t>
            </a:r>
          </a:p>
          <a:p>
            <a:r>
              <a:rPr lang="uk-UA" sz="2200" dirty="0" smtClean="0">
                <a:solidFill>
                  <a:srgbClr val="002060"/>
                </a:solidFill>
                <a:latin typeface="Bahnschrift Condensed" pitchFamily="34" charset="0"/>
              </a:rPr>
              <a:t>6. Персональний комп’ютер</a:t>
            </a:r>
          </a:p>
          <a:p>
            <a:r>
              <a:rPr lang="uk-UA" sz="2200" dirty="0" smtClean="0">
                <a:solidFill>
                  <a:srgbClr val="002060"/>
                </a:solidFill>
                <a:latin typeface="Bahnschrift Condensed" pitchFamily="34" charset="0"/>
              </a:rPr>
              <a:t>7. Акваріум</a:t>
            </a:r>
          </a:p>
          <a:p>
            <a:r>
              <a:rPr lang="uk-UA" sz="2200" dirty="0" smtClean="0">
                <a:solidFill>
                  <a:srgbClr val="002060"/>
                </a:solidFill>
                <a:latin typeface="Bahnschrift Condensed" pitchFamily="34" charset="0"/>
              </a:rPr>
              <a:t>8</a:t>
            </a:r>
            <a:r>
              <a:rPr lang="ru-RU" sz="2200" dirty="0" smtClean="0">
                <a:solidFill>
                  <a:srgbClr val="002060"/>
                </a:solidFill>
                <a:latin typeface="Bahnschrift Condensed" pitchFamily="34" charset="0"/>
              </a:rPr>
              <a:t>. Вазон</a:t>
            </a:r>
          </a:p>
          <a:p>
            <a:r>
              <a:rPr lang="uk-UA" sz="2200" dirty="0" smtClean="0">
                <a:solidFill>
                  <a:srgbClr val="002060"/>
                </a:solidFill>
                <a:latin typeface="Bahnschrift Condensed" pitchFamily="34" charset="0"/>
              </a:rPr>
              <a:t>9. Пісочниця</a:t>
            </a:r>
          </a:p>
          <a:p>
            <a:r>
              <a:rPr lang="uk-UA" sz="2200" dirty="0" smtClean="0">
                <a:solidFill>
                  <a:srgbClr val="002060"/>
                </a:solidFill>
                <a:latin typeface="Bahnschrift Condensed" pitchFamily="34" charset="0"/>
              </a:rPr>
              <a:t>10, 11, 12, 13, 14, 15, 16, 17, 18, 19, 20, 21, 22, 23. Стільці</a:t>
            </a:r>
          </a:p>
        </p:txBody>
      </p:sp>
    </p:spTree>
    <p:extLst>
      <p:ext uri="{BB962C8B-B14F-4D97-AF65-F5344CB8AC3E}">
        <p14:creationId xmlns:p14="http://schemas.microsoft.com/office/powerpoint/2010/main" val="360966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Зонування кабінету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2238" y="2518642"/>
            <a:ext cx="3106688" cy="238972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uk-UA" sz="2200" dirty="0" smtClean="0">
                <a:latin typeface="Bahnschrift Condensed" pitchFamily="34" charset="0"/>
              </a:rPr>
              <a:t>Консультативна зона</a:t>
            </a:r>
          </a:p>
          <a:p>
            <a:pPr marL="457200" indent="-457200">
              <a:buAutoNum type="arabicPeriod"/>
            </a:pPr>
            <a:r>
              <a:rPr lang="uk-UA" sz="2200" dirty="0" smtClean="0">
                <a:latin typeface="Bahnschrift Condensed" pitchFamily="34" charset="0"/>
              </a:rPr>
              <a:t>Робоча зона</a:t>
            </a:r>
          </a:p>
          <a:p>
            <a:pPr marL="457200" indent="-457200">
              <a:buAutoNum type="arabicPeriod"/>
            </a:pPr>
            <a:r>
              <a:rPr lang="uk-UA" sz="2200" dirty="0" err="1" smtClean="0">
                <a:latin typeface="Bahnschrift Condensed" pitchFamily="34" charset="0"/>
              </a:rPr>
              <a:t>Тренінгова</a:t>
            </a:r>
            <a:r>
              <a:rPr lang="uk-UA" sz="2200" dirty="0" smtClean="0">
                <a:latin typeface="Bahnschrift Condensed" pitchFamily="34" charset="0"/>
              </a:rPr>
              <a:t> зона</a:t>
            </a:r>
          </a:p>
          <a:p>
            <a:pPr marL="457200" indent="-457200">
              <a:buAutoNum type="arabicPeriod"/>
            </a:pPr>
            <a:r>
              <a:rPr lang="uk-UA" sz="2200" dirty="0" smtClean="0">
                <a:latin typeface="Bahnschrift Condensed" pitchFamily="34" charset="0"/>
              </a:rPr>
              <a:t>Зона </a:t>
            </a:r>
            <a:r>
              <a:rPr lang="uk-UA" sz="2200" dirty="0" err="1" smtClean="0">
                <a:latin typeface="Bahnschrift Condensed" pitchFamily="34" charset="0"/>
              </a:rPr>
              <a:t>корекційних</a:t>
            </a:r>
            <a:r>
              <a:rPr lang="uk-UA" sz="2200" dirty="0" smtClean="0">
                <a:latin typeface="Bahnschrift Condensed" pitchFamily="34" charset="0"/>
              </a:rPr>
              <a:t> та діагностичних занять</a:t>
            </a:r>
          </a:p>
          <a:p>
            <a:pPr marL="457200" indent="-457200">
              <a:buAutoNum type="arabicPeriod"/>
            </a:pPr>
            <a:endParaRPr lang="uk-UA" sz="2400" dirty="0" smtClean="0"/>
          </a:p>
          <a:p>
            <a:pPr marL="457200" indent="-457200">
              <a:buAutoNum type="arabicPeriod"/>
            </a:pP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00348" y="1050505"/>
            <a:ext cx="3816424" cy="496668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6200000">
            <a:off x="1835696" y="6165304"/>
            <a:ext cx="576064" cy="57606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79010" y="2402248"/>
            <a:ext cx="1800200" cy="7387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07903" y="1251034"/>
            <a:ext cx="1780051" cy="4497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59487" y="1280458"/>
            <a:ext cx="504056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1765059"/>
            <a:ext cx="412033" cy="41432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499992" y="1986011"/>
            <a:ext cx="432048" cy="416237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76056" y="2771607"/>
            <a:ext cx="288032" cy="29735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638654" y="3201504"/>
            <a:ext cx="478128" cy="432049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35896" y="5877272"/>
            <a:ext cx="1843314" cy="27982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36992" y="2492896"/>
            <a:ext cx="527096" cy="14401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1115616" y="3861048"/>
            <a:ext cx="547170" cy="57606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830095" y="3861048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004048" y="4331253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004048" y="4805536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788024" y="5301208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283968" y="5373216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707904" y="5347118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203848" y="5157192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694430" y="4707497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715411" y="4221088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694430" y="3693885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722307" y="3196816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722307" y="2704259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3781689" y="1362611"/>
            <a:ext cx="358263" cy="224887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10339" y="6381328"/>
            <a:ext cx="329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1</a:t>
            </a:r>
            <a:endParaRPr lang="ru-R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1202071" y="3985319"/>
            <a:ext cx="273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2</a:t>
            </a:r>
            <a:endParaRPr lang="ru-RU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3923928" y="2636912"/>
            <a:ext cx="360040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79110" y="1292336"/>
            <a:ext cx="784978" cy="33646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00375" y="1321023"/>
            <a:ext cx="216024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26686" y="2420888"/>
            <a:ext cx="293386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76056" y="2761183"/>
            <a:ext cx="247306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79912" y="1321023"/>
            <a:ext cx="500501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88761" y="1844824"/>
            <a:ext cx="347135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95653" y="3265239"/>
            <a:ext cx="524419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60032" y="3909909"/>
            <a:ext cx="452410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04048" y="4417367"/>
            <a:ext cx="432048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40052" y="4869160"/>
            <a:ext cx="540060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17961" y="5373216"/>
            <a:ext cx="546127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83967" y="5445224"/>
            <a:ext cx="416407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07904" y="5425479"/>
            <a:ext cx="396044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55841" y="5209455"/>
            <a:ext cx="452063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15411" y="4725144"/>
            <a:ext cx="438944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15411" y="2780928"/>
            <a:ext cx="552333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22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763688" y="3284984"/>
            <a:ext cx="432048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21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15411" y="3789040"/>
            <a:ext cx="438944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20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63688" y="4261738"/>
            <a:ext cx="432048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54314" y="2041103"/>
            <a:ext cx="377726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920333" y="5857527"/>
            <a:ext cx="374487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615881" y="2484185"/>
            <a:ext cx="168283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uk-UA" dirty="0" smtClean="0"/>
          </a:p>
          <a:p>
            <a:pPr algn="ctr"/>
            <a:r>
              <a:rPr lang="uk-UA" dirty="0" smtClean="0"/>
              <a:t>1</a:t>
            </a:r>
          </a:p>
          <a:p>
            <a:pPr algn="ctr"/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3748068" y="1239143"/>
            <a:ext cx="1554240" cy="92333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uk-UA" dirty="0" smtClean="0"/>
          </a:p>
          <a:p>
            <a:pPr algn="ctr"/>
            <a:r>
              <a:rPr lang="uk-UA" dirty="0" smtClean="0"/>
              <a:t>2</a:t>
            </a:r>
          </a:p>
          <a:p>
            <a:pPr algn="ctr"/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2411760" y="1362611"/>
            <a:ext cx="129614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uk-UA" dirty="0" smtClean="0"/>
          </a:p>
          <a:p>
            <a:pPr algn="ctr"/>
            <a:r>
              <a:rPr lang="uk-UA" dirty="0"/>
              <a:t>4</a:t>
            </a:r>
            <a:endParaRPr lang="uk-UA" dirty="0" smtClean="0"/>
          </a:p>
          <a:p>
            <a:pPr algn="ctr"/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2010340" y="3370053"/>
            <a:ext cx="3220438" cy="2031325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r>
              <a:rPr lang="uk-UA" dirty="0"/>
              <a:t>3</a:t>
            </a:r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83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Загальний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 </a:t>
            </a:r>
            <a:r>
              <a:rPr lang="ru-RU" dirty="0" err="1" smtClean="0"/>
              <a:t>кабінету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68760"/>
            <a:ext cx="6336704" cy="4752528"/>
          </a:xfrm>
        </p:spPr>
      </p:pic>
    </p:spTree>
    <p:extLst>
      <p:ext uri="{BB962C8B-B14F-4D97-AF65-F5344CB8AC3E}">
        <p14:creationId xmlns:p14="http://schemas.microsoft.com/office/powerpoint/2010/main" val="215390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C_MS_RU_RU_06_8March_StylishFlowersOnWhite_2007v_Russ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19A8E1-C6EB-4260-AC68-A497561CCE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MSC_MS_RU_RU_06_8March_StylishFlowersOnWhite_2007v_Russia</Template>
  <TotalTime>5461</TotalTime>
  <Words>878</Words>
  <Application>Microsoft Office PowerPoint</Application>
  <PresentationFormat>Экран (4:3)</PresentationFormat>
  <Paragraphs>155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MSC_MS_RU_RU_06_8March_StylishFlowersOnWhite_2007v_Russia</vt:lpstr>
      <vt:lpstr>Презентація кабінету практичного психолога</vt:lpstr>
      <vt:lpstr>Пріоритетні напрями роботи </vt:lpstr>
      <vt:lpstr>Характеристика кабінету</vt:lpstr>
      <vt:lpstr>Куточок психолога</vt:lpstr>
      <vt:lpstr>Скринька довіри</vt:lpstr>
      <vt:lpstr>Дистанційне онлайн- та офлайн консультування</vt:lpstr>
      <vt:lpstr>Схема кабінету</vt:lpstr>
      <vt:lpstr>Зонування кабінету</vt:lpstr>
      <vt:lpstr>Загальний вигляд кабінету</vt:lpstr>
      <vt:lpstr>Консультативна зона</vt:lpstr>
      <vt:lpstr>Презентация PowerPoint</vt:lpstr>
      <vt:lpstr>Робоча зона</vt:lpstr>
      <vt:lpstr>Тренінгова зона</vt:lpstr>
      <vt:lpstr>Зона коренційних-діагностичних занять</vt:lpstr>
      <vt:lpstr>М’які іграшки </vt:lpstr>
      <vt:lpstr>Комплексно-методичне забезпечення</vt:lpstr>
      <vt:lpstr>Нормативно-правова документація</vt:lpstr>
      <vt:lpstr>Обліково-плануюча документація</vt:lpstr>
      <vt:lpstr>Презентация PowerPoint</vt:lpstr>
      <vt:lpstr>Діагностичні методики</vt:lpstr>
      <vt:lpstr>Методична робота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кабінету практичного психолога</dc:title>
  <dc:subject>Шаблон оформления</dc:subject>
  <dc:creator>User</dc:creator>
  <dc:description>Корпорация Майкрософт
Шаблон оформления</dc:description>
  <cp:lastModifiedBy>User</cp:lastModifiedBy>
  <cp:revision>37</cp:revision>
  <dcterms:created xsi:type="dcterms:W3CDTF">2018-12-06T22:52:08Z</dcterms:created>
  <dcterms:modified xsi:type="dcterms:W3CDTF">2023-05-24T11:40:58Z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TC103899619990</vt:lpwstr>
  </property>
</Properties>
</file>