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4"/>
  </p:notesMasterIdLst>
  <p:sldIdLst>
    <p:sldId id="256" r:id="rId2"/>
    <p:sldId id="329" r:id="rId3"/>
    <p:sldId id="330" r:id="rId4"/>
    <p:sldId id="303" r:id="rId5"/>
    <p:sldId id="331" r:id="rId6"/>
    <p:sldId id="328" r:id="rId7"/>
    <p:sldId id="334" r:id="rId8"/>
    <p:sldId id="346" r:id="rId9"/>
    <p:sldId id="337" r:id="rId10"/>
    <p:sldId id="338" r:id="rId11"/>
    <p:sldId id="340" r:id="rId12"/>
    <p:sldId id="341" r:id="rId13"/>
    <p:sldId id="343" r:id="rId14"/>
    <p:sldId id="335" r:id="rId15"/>
    <p:sldId id="336" r:id="rId16"/>
    <p:sldId id="345" r:id="rId17"/>
    <p:sldId id="342" r:id="rId18"/>
    <p:sldId id="347" r:id="rId19"/>
    <p:sldId id="348" r:id="rId20"/>
    <p:sldId id="351" r:id="rId21"/>
    <p:sldId id="304" r:id="rId22"/>
    <p:sldId id="30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A80020"/>
    <a:srgbClr val="990033"/>
    <a:srgbClr val="FFC5C5"/>
    <a:srgbClr val="FFFFCC"/>
    <a:srgbClr val="FFEFEF"/>
    <a:srgbClr val="FFFBFB"/>
    <a:srgbClr val="FFFFE7"/>
    <a:srgbClr val="E6FFCD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41" autoAdjust="0"/>
    <p:restoredTop sz="94624" autoAdjust="0"/>
  </p:normalViewPr>
  <p:slideViewPr>
    <p:cSldViewPr>
      <p:cViewPr varScale="1">
        <p:scale>
          <a:sx n="70" d="100"/>
          <a:sy n="70" d="100"/>
        </p:scale>
        <p:origin x="120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885AE8-26D8-49C6-9859-0B5D8CC4F30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EB7A31E-2F67-466E-9A1D-909E0BF58EFC}">
      <dgm:prSet phldrT="[Текст]"/>
      <dgm:spPr>
        <a:noFill/>
        <a:ln>
          <a:solidFill>
            <a:srgbClr val="99000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uk-UA" b="1" dirty="0" smtClean="0">
              <a:solidFill>
                <a:srgbClr val="990000"/>
              </a:solidFill>
            </a:rPr>
            <a:t>Процес оцінювання завжди викликає багато емоцій і переживань, та різного роду питань</a:t>
          </a:r>
          <a:endParaRPr lang="ru-RU" dirty="0">
            <a:solidFill>
              <a:srgbClr val="990000"/>
            </a:solidFill>
          </a:endParaRPr>
        </a:p>
      </dgm:t>
    </dgm:pt>
    <dgm:pt modelId="{D1CC1133-7372-411D-A282-6F9F546FED11}" type="parTrans" cxnId="{B8B2CA93-A445-45CE-A717-3421F08AA259}">
      <dgm:prSet/>
      <dgm:spPr/>
      <dgm:t>
        <a:bodyPr/>
        <a:lstStyle/>
        <a:p>
          <a:endParaRPr lang="ru-RU"/>
        </a:p>
      </dgm:t>
    </dgm:pt>
    <dgm:pt modelId="{F5F1D262-468C-4EA1-BC1C-ECBC00305576}" type="sibTrans" cxnId="{B8B2CA93-A445-45CE-A717-3421F08AA259}">
      <dgm:prSet/>
      <dgm:spPr/>
      <dgm:t>
        <a:bodyPr/>
        <a:lstStyle/>
        <a:p>
          <a:endParaRPr lang="ru-RU"/>
        </a:p>
      </dgm:t>
    </dgm:pt>
    <dgm:pt modelId="{0D73CD9F-DD0C-43C9-B9BE-ED620834FC98}">
      <dgm:prSet phldrT="[Текст]"/>
      <dgm:spPr>
        <a:noFill/>
        <a:ln>
          <a:solidFill>
            <a:srgbClr val="99000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uk-UA" b="1" dirty="0" smtClean="0">
              <a:solidFill>
                <a:srgbClr val="990000"/>
              </a:solidFill>
            </a:rPr>
            <a:t>Що впливає на оцінки здобувачів освіти і як зробити процес оцінювання об’єктивним?</a:t>
          </a:r>
          <a:endParaRPr lang="ru-RU" b="1" dirty="0">
            <a:solidFill>
              <a:srgbClr val="990000"/>
            </a:solidFill>
          </a:endParaRPr>
        </a:p>
      </dgm:t>
    </dgm:pt>
    <dgm:pt modelId="{1B06E287-B677-4B25-9DB3-4B65E06DAA07}" type="parTrans" cxnId="{DF774C30-D783-4689-BF0F-68E459BADDFB}">
      <dgm:prSet/>
      <dgm:spPr/>
      <dgm:t>
        <a:bodyPr/>
        <a:lstStyle/>
        <a:p>
          <a:endParaRPr lang="ru-RU"/>
        </a:p>
      </dgm:t>
    </dgm:pt>
    <dgm:pt modelId="{57E53A86-A71C-4FBE-A63D-D3A5C1582EBC}" type="sibTrans" cxnId="{DF774C30-D783-4689-BF0F-68E459BADDFB}">
      <dgm:prSet/>
      <dgm:spPr/>
      <dgm:t>
        <a:bodyPr/>
        <a:lstStyle/>
        <a:p>
          <a:endParaRPr lang="ru-RU"/>
        </a:p>
      </dgm:t>
    </dgm:pt>
    <dgm:pt modelId="{29E362E7-56D9-4F2C-9C4F-3D9D7B5C8026}">
      <dgm:prSet phldrT="[Текст]"/>
      <dgm:spPr>
        <a:noFill/>
        <a:ln>
          <a:solidFill>
            <a:srgbClr val="99000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uk-UA" b="1" dirty="0" smtClean="0">
              <a:solidFill>
                <a:srgbClr val="990000"/>
              </a:solidFill>
            </a:rPr>
            <a:t>Як не перетворити оцінювання </a:t>
          </a:r>
          <a:br>
            <a:rPr lang="uk-UA" b="1" dirty="0" smtClean="0">
              <a:solidFill>
                <a:srgbClr val="990000"/>
              </a:solidFill>
            </a:rPr>
          </a:br>
          <a:r>
            <a:rPr lang="uk-UA" b="1" dirty="0" smtClean="0">
              <a:solidFill>
                <a:srgbClr val="990000"/>
              </a:solidFill>
            </a:rPr>
            <a:t>на запеклого ворога навчання?</a:t>
          </a:r>
          <a:endParaRPr lang="ru-RU" b="1" dirty="0">
            <a:solidFill>
              <a:srgbClr val="990000"/>
            </a:solidFill>
          </a:endParaRPr>
        </a:p>
      </dgm:t>
    </dgm:pt>
    <dgm:pt modelId="{10F1D772-8BC9-4BF3-88A8-D9878FD0BE09}" type="parTrans" cxnId="{54AE2784-6EF8-4783-A3F6-54E5A511A521}">
      <dgm:prSet/>
      <dgm:spPr/>
      <dgm:t>
        <a:bodyPr/>
        <a:lstStyle/>
        <a:p>
          <a:endParaRPr lang="ru-RU"/>
        </a:p>
      </dgm:t>
    </dgm:pt>
    <dgm:pt modelId="{810B95B2-A304-4DEC-B64E-F6D52C768F45}" type="sibTrans" cxnId="{54AE2784-6EF8-4783-A3F6-54E5A511A521}">
      <dgm:prSet/>
      <dgm:spPr/>
      <dgm:t>
        <a:bodyPr/>
        <a:lstStyle/>
        <a:p>
          <a:endParaRPr lang="ru-RU"/>
        </a:p>
      </dgm:t>
    </dgm:pt>
    <dgm:pt modelId="{FB7B679C-59E6-47A4-B7BF-3DD6DC25CD44}">
      <dgm:prSet/>
      <dgm:spPr>
        <a:noFill/>
        <a:ln>
          <a:solidFill>
            <a:srgbClr val="99000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/>
          <a:r>
            <a:rPr lang="uk-UA" b="1" i="0" dirty="0" smtClean="0">
              <a:solidFill>
                <a:srgbClr val="990000"/>
              </a:solidFill>
            </a:rPr>
            <a:t>Вирішити це питання допоможе формувальне оцінювання</a:t>
          </a:r>
          <a:endParaRPr lang="ru-RU" i="0" dirty="0">
            <a:solidFill>
              <a:srgbClr val="990000"/>
            </a:solidFill>
          </a:endParaRPr>
        </a:p>
      </dgm:t>
    </dgm:pt>
    <dgm:pt modelId="{5E42BAA6-72BB-46B6-9EE2-F1C80CBAB4B6}" type="parTrans" cxnId="{A4FEDC5E-BE19-4EB6-99B6-A4F2109D9A9E}">
      <dgm:prSet/>
      <dgm:spPr/>
      <dgm:t>
        <a:bodyPr/>
        <a:lstStyle/>
        <a:p>
          <a:endParaRPr lang="ru-RU"/>
        </a:p>
      </dgm:t>
    </dgm:pt>
    <dgm:pt modelId="{80C320C4-3EE4-4C31-8C96-E1A9DE8F64E7}" type="sibTrans" cxnId="{A4FEDC5E-BE19-4EB6-99B6-A4F2109D9A9E}">
      <dgm:prSet/>
      <dgm:spPr/>
      <dgm:t>
        <a:bodyPr/>
        <a:lstStyle/>
        <a:p>
          <a:endParaRPr lang="ru-RU"/>
        </a:p>
      </dgm:t>
    </dgm:pt>
    <dgm:pt modelId="{A6C89B01-8F45-4CF4-95C3-CF6CE976F2A0}" type="pres">
      <dgm:prSet presAssocID="{9C885AE8-26D8-49C6-9859-0B5D8CC4F30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D118CB-C6D8-4905-9D55-83DDC606144E}" type="pres">
      <dgm:prSet presAssocID="{9EB7A31E-2F67-466E-9A1D-909E0BF58EFC}" presName="parentText" presStyleLbl="node1" presStyleIdx="0" presStyleCnt="4" custLinFactY="-17221" custLinFactNeighborX="-91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D5873A-7D00-4C6D-AFD7-5AE186A7E7D4}" type="pres">
      <dgm:prSet presAssocID="{F5F1D262-468C-4EA1-BC1C-ECBC00305576}" presName="spacer" presStyleCnt="0"/>
      <dgm:spPr/>
    </dgm:pt>
    <dgm:pt modelId="{A705822B-4705-4F96-84E0-922F9D94469C}" type="pres">
      <dgm:prSet presAssocID="{0D73CD9F-DD0C-43C9-B9BE-ED620834FC98}" presName="parentText" presStyleLbl="node1" presStyleIdx="1" presStyleCnt="4" custLinFactY="-378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939A76-BA42-4EC9-9707-C01D9C9BD89B}" type="pres">
      <dgm:prSet presAssocID="{57E53A86-A71C-4FBE-A63D-D3A5C1582EBC}" presName="spacer" presStyleCnt="0"/>
      <dgm:spPr/>
    </dgm:pt>
    <dgm:pt modelId="{87F2BAD1-68FA-42A4-AABF-5C21091F08AC}" type="pres">
      <dgm:prSet presAssocID="{29E362E7-56D9-4F2C-9C4F-3D9D7B5C8026}" presName="parentText" presStyleLbl="node1" presStyleIdx="2" presStyleCnt="4" custLinFactY="120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8F0DEC-1330-4241-B96F-05947EF1D9BC}" type="pres">
      <dgm:prSet presAssocID="{810B95B2-A304-4DEC-B64E-F6D52C768F45}" presName="spacer" presStyleCnt="0"/>
      <dgm:spPr/>
    </dgm:pt>
    <dgm:pt modelId="{64B993AB-7129-4E83-AFC7-3D51CDEDAC97}" type="pres">
      <dgm:prSet presAssocID="{FB7B679C-59E6-47A4-B7BF-3DD6DC25CD44}" presName="parentText" presStyleLbl="node1" presStyleIdx="3" presStyleCnt="4" custLinFactY="2067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2E764A-12F3-48F6-A086-E7F54529463C}" type="presOf" srcId="{9C885AE8-26D8-49C6-9859-0B5D8CC4F305}" destId="{A6C89B01-8F45-4CF4-95C3-CF6CE976F2A0}" srcOrd="0" destOrd="0" presId="urn:microsoft.com/office/officeart/2005/8/layout/vList2"/>
    <dgm:cxn modelId="{A4FEDC5E-BE19-4EB6-99B6-A4F2109D9A9E}" srcId="{9C885AE8-26D8-49C6-9859-0B5D8CC4F305}" destId="{FB7B679C-59E6-47A4-B7BF-3DD6DC25CD44}" srcOrd="3" destOrd="0" parTransId="{5E42BAA6-72BB-46B6-9EE2-F1C80CBAB4B6}" sibTransId="{80C320C4-3EE4-4C31-8C96-E1A9DE8F64E7}"/>
    <dgm:cxn modelId="{77211C8B-1EB8-412D-BBF6-A06ED43564B5}" type="presOf" srcId="{FB7B679C-59E6-47A4-B7BF-3DD6DC25CD44}" destId="{64B993AB-7129-4E83-AFC7-3D51CDEDAC97}" srcOrd="0" destOrd="0" presId="urn:microsoft.com/office/officeart/2005/8/layout/vList2"/>
    <dgm:cxn modelId="{B8B2CA93-A445-45CE-A717-3421F08AA259}" srcId="{9C885AE8-26D8-49C6-9859-0B5D8CC4F305}" destId="{9EB7A31E-2F67-466E-9A1D-909E0BF58EFC}" srcOrd="0" destOrd="0" parTransId="{D1CC1133-7372-411D-A282-6F9F546FED11}" sibTransId="{F5F1D262-468C-4EA1-BC1C-ECBC00305576}"/>
    <dgm:cxn modelId="{F5B06C67-9A7E-468B-8A21-456D462CEEFA}" type="presOf" srcId="{0D73CD9F-DD0C-43C9-B9BE-ED620834FC98}" destId="{A705822B-4705-4F96-84E0-922F9D94469C}" srcOrd="0" destOrd="0" presId="urn:microsoft.com/office/officeart/2005/8/layout/vList2"/>
    <dgm:cxn modelId="{97E518EF-A47D-49FF-BCBB-8B356F28EBEB}" type="presOf" srcId="{29E362E7-56D9-4F2C-9C4F-3D9D7B5C8026}" destId="{87F2BAD1-68FA-42A4-AABF-5C21091F08AC}" srcOrd="0" destOrd="0" presId="urn:microsoft.com/office/officeart/2005/8/layout/vList2"/>
    <dgm:cxn modelId="{54AE2784-6EF8-4783-A3F6-54E5A511A521}" srcId="{9C885AE8-26D8-49C6-9859-0B5D8CC4F305}" destId="{29E362E7-56D9-4F2C-9C4F-3D9D7B5C8026}" srcOrd="2" destOrd="0" parTransId="{10F1D772-8BC9-4BF3-88A8-D9878FD0BE09}" sibTransId="{810B95B2-A304-4DEC-B64E-F6D52C768F45}"/>
    <dgm:cxn modelId="{DF774C30-D783-4689-BF0F-68E459BADDFB}" srcId="{9C885AE8-26D8-49C6-9859-0B5D8CC4F305}" destId="{0D73CD9F-DD0C-43C9-B9BE-ED620834FC98}" srcOrd="1" destOrd="0" parTransId="{1B06E287-B677-4B25-9DB3-4B65E06DAA07}" sibTransId="{57E53A86-A71C-4FBE-A63D-D3A5C1582EBC}"/>
    <dgm:cxn modelId="{5D8C3E35-2281-495A-8634-DF64B60088CC}" type="presOf" srcId="{9EB7A31E-2F67-466E-9A1D-909E0BF58EFC}" destId="{36D118CB-C6D8-4905-9D55-83DDC606144E}" srcOrd="0" destOrd="0" presId="urn:microsoft.com/office/officeart/2005/8/layout/vList2"/>
    <dgm:cxn modelId="{B4E9A8F8-1790-4B3C-92C4-875F6717AEE2}" type="presParOf" srcId="{A6C89B01-8F45-4CF4-95C3-CF6CE976F2A0}" destId="{36D118CB-C6D8-4905-9D55-83DDC606144E}" srcOrd="0" destOrd="0" presId="urn:microsoft.com/office/officeart/2005/8/layout/vList2"/>
    <dgm:cxn modelId="{A357838C-3FF2-4CEF-9DBC-B89BC700F151}" type="presParOf" srcId="{A6C89B01-8F45-4CF4-95C3-CF6CE976F2A0}" destId="{64D5873A-7D00-4C6D-AFD7-5AE186A7E7D4}" srcOrd="1" destOrd="0" presId="urn:microsoft.com/office/officeart/2005/8/layout/vList2"/>
    <dgm:cxn modelId="{559D5964-0007-424E-B3AF-AAEBCB60B4AE}" type="presParOf" srcId="{A6C89B01-8F45-4CF4-95C3-CF6CE976F2A0}" destId="{A705822B-4705-4F96-84E0-922F9D94469C}" srcOrd="2" destOrd="0" presId="urn:microsoft.com/office/officeart/2005/8/layout/vList2"/>
    <dgm:cxn modelId="{8FE16F2A-DA48-49FB-A13B-6A5C2EBA89CD}" type="presParOf" srcId="{A6C89B01-8F45-4CF4-95C3-CF6CE976F2A0}" destId="{55939A76-BA42-4EC9-9707-C01D9C9BD89B}" srcOrd="3" destOrd="0" presId="urn:microsoft.com/office/officeart/2005/8/layout/vList2"/>
    <dgm:cxn modelId="{D70C5FAE-5535-4B6A-B12A-5E65E25D0280}" type="presParOf" srcId="{A6C89B01-8F45-4CF4-95C3-CF6CE976F2A0}" destId="{87F2BAD1-68FA-42A4-AABF-5C21091F08AC}" srcOrd="4" destOrd="0" presId="urn:microsoft.com/office/officeart/2005/8/layout/vList2"/>
    <dgm:cxn modelId="{DCD7DB9C-E69A-46BB-9B3D-D3E5E1175AD6}" type="presParOf" srcId="{A6C89B01-8F45-4CF4-95C3-CF6CE976F2A0}" destId="{BE8F0DEC-1330-4241-B96F-05947EF1D9BC}" srcOrd="5" destOrd="0" presId="urn:microsoft.com/office/officeart/2005/8/layout/vList2"/>
    <dgm:cxn modelId="{99BF7FC1-29C1-4955-AABF-8B6CCDF94659}" type="presParOf" srcId="{A6C89B01-8F45-4CF4-95C3-CF6CE976F2A0}" destId="{64B993AB-7129-4E83-AFC7-3D51CDEDAC97}" srcOrd="6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D118CB-C6D8-4905-9D55-83DDC606144E}">
      <dsp:nvSpPr>
        <dsp:cNvPr id="0" name=""/>
        <dsp:cNvSpPr/>
      </dsp:nvSpPr>
      <dsp:spPr>
        <a:xfrm>
          <a:off x="0" y="432044"/>
          <a:ext cx="7848872" cy="1193400"/>
        </a:xfrm>
        <a:prstGeom prst="roundRect">
          <a:avLst/>
        </a:prstGeom>
        <a:noFill/>
        <a:ln w="25400" cap="flat" cmpd="sng" algn="ctr">
          <a:solidFill>
            <a:srgbClr val="990000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kern="1200" dirty="0" smtClean="0">
              <a:solidFill>
                <a:srgbClr val="990000"/>
              </a:solidFill>
            </a:rPr>
            <a:t>Процес оцінювання завжди викликає багато емоцій і переживань, та різного роду питань</a:t>
          </a:r>
          <a:endParaRPr lang="ru-RU" sz="3000" kern="1200" dirty="0">
            <a:solidFill>
              <a:srgbClr val="990000"/>
            </a:solidFill>
          </a:endParaRPr>
        </a:p>
      </dsp:txBody>
      <dsp:txXfrm>
        <a:off x="58257" y="490301"/>
        <a:ext cx="7732358" cy="1076886"/>
      </dsp:txXfrm>
    </dsp:sp>
    <dsp:sp modelId="{A705822B-4705-4F96-84E0-922F9D94469C}">
      <dsp:nvSpPr>
        <dsp:cNvPr id="0" name=""/>
        <dsp:cNvSpPr/>
      </dsp:nvSpPr>
      <dsp:spPr>
        <a:xfrm>
          <a:off x="0" y="1872213"/>
          <a:ext cx="7848872" cy="1193400"/>
        </a:xfrm>
        <a:prstGeom prst="roundRect">
          <a:avLst/>
        </a:prstGeom>
        <a:noFill/>
        <a:ln w="25400" cap="flat" cmpd="sng" algn="ctr">
          <a:solidFill>
            <a:srgbClr val="990000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kern="1200" dirty="0" smtClean="0">
              <a:solidFill>
                <a:srgbClr val="990000"/>
              </a:solidFill>
            </a:rPr>
            <a:t>Що впливає на оцінки здобувачів освіти і як зробити процес оцінювання об’єктивним?</a:t>
          </a:r>
          <a:endParaRPr lang="ru-RU" sz="3000" b="1" kern="1200" dirty="0">
            <a:solidFill>
              <a:srgbClr val="990000"/>
            </a:solidFill>
          </a:endParaRPr>
        </a:p>
      </dsp:txBody>
      <dsp:txXfrm>
        <a:off x="58257" y="1930470"/>
        <a:ext cx="7732358" cy="1076886"/>
      </dsp:txXfrm>
    </dsp:sp>
    <dsp:sp modelId="{87F2BAD1-68FA-42A4-AABF-5C21091F08AC}">
      <dsp:nvSpPr>
        <dsp:cNvPr id="0" name=""/>
        <dsp:cNvSpPr/>
      </dsp:nvSpPr>
      <dsp:spPr>
        <a:xfrm>
          <a:off x="0" y="3384376"/>
          <a:ext cx="7848872" cy="1193400"/>
        </a:xfrm>
        <a:prstGeom prst="roundRect">
          <a:avLst/>
        </a:prstGeom>
        <a:noFill/>
        <a:ln w="25400" cap="flat" cmpd="sng" algn="ctr">
          <a:solidFill>
            <a:srgbClr val="990000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kern="1200" dirty="0" smtClean="0">
              <a:solidFill>
                <a:srgbClr val="990000"/>
              </a:solidFill>
            </a:rPr>
            <a:t>Як не перетворити оцінювання </a:t>
          </a:r>
          <a:br>
            <a:rPr lang="uk-UA" sz="3000" b="1" kern="1200" dirty="0" smtClean="0">
              <a:solidFill>
                <a:srgbClr val="990000"/>
              </a:solidFill>
            </a:rPr>
          </a:br>
          <a:r>
            <a:rPr lang="uk-UA" sz="3000" b="1" kern="1200" dirty="0" smtClean="0">
              <a:solidFill>
                <a:srgbClr val="990000"/>
              </a:solidFill>
            </a:rPr>
            <a:t>на запеклого ворога навчання?</a:t>
          </a:r>
          <a:endParaRPr lang="ru-RU" sz="3000" b="1" kern="1200" dirty="0">
            <a:solidFill>
              <a:srgbClr val="990000"/>
            </a:solidFill>
          </a:endParaRPr>
        </a:p>
      </dsp:txBody>
      <dsp:txXfrm>
        <a:off x="58257" y="3442633"/>
        <a:ext cx="7732358" cy="1076886"/>
      </dsp:txXfrm>
    </dsp:sp>
    <dsp:sp modelId="{64B993AB-7129-4E83-AFC7-3D51CDEDAC97}">
      <dsp:nvSpPr>
        <dsp:cNvPr id="0" name=""/>
        <dsp:cNvSpPr/>
      </dsp:nvSpPr>
      <dsp:spPr>
        <a:xfrm>
          <a:off x="0" y="4896543"/>
          <a:ext cx="7848872" cy="1193400"/>
        </a:xfrm>
        <a:prstGeom prst="roundRect">
          <a:avLst/>
        </a:prstGeom>
        <a:noFill/>
        <a:ln w="25400" cap="flat" cmpd="sng" algn="ctr">
          <a:solidFill>
            <a:srgbClr val="990000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000" b="1" i="0" kern="1200" dirty="0" smtClean="0">
              <a:solidFill>
                <a:srgbClr val="990000"/>
              </a:solidFill>
            </a:rPr>
            <a:t>Вирішити це питання допоможе формувальне оцінювання</a:t>
          </a:r>
          <a:endParaRPr lang="ru-RU" sz="3000" i="0" kern="1200" dirty="0">
            <a:solidFill>
              <a:srgbClr val="990000"/>
            </a:solidFill>
          </a:endParaRPr>
        </a:p>
      </dsp:txBody>
      <dsp:txXfrm>
        <a:off x="58257" y="4954800"/>
        <a:ext cx="7732358" cy="10768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86A7D-2608-4631-9EF3-31B912065540}" type="datetimeFigureOut">
              <a:rPr lang="uk-UA" smtClean="0"/>
              <a:pPr/>
              <a:t>08.11.2022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79027-D260-4188-9019-1E9C4A3720FC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D873-ED62-4776-8D35-5C4D49B0CF27}" type="datetimeFigureOut">
              <a:rPr lang="uk-UA" smtClean="0"/>
              <a:pPr/>
              <a:t>08.11.2022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7FD1D-01D6-4259-ACED-7788AAA0A74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D873-ED62-4776-8D35-5C4D49B0CF27}" type="datetimeFigureOut">
              <a:rPr lang="uk-UA" smtClean="0"/>
              <a:pPr/>
              <a:t>08.11.2022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7FD1D-01D6-4259-ACED-7788AAA0A74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D873-ED62-4776-8D35-5C4D49B0CF27}" type="datetimeFigureOut">
              <a:rPr lang="uk-UA" smtClean="0"/>
              <a:pPr/>
              <a:t>08.11.2022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7FD1D-01D6-4259-ACED-7788AAA0A74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D873-ED62-4776-8D35-5C4D49B0CF27}" type="datetimeFigureOut">
              <a:rPr lang="uk-UA" smtClean="0"/>
              <a:pPr/>
              <a:t>08.11.2022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7FD1D-01D6-4259-ACED-7788AAA0A74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D873-ED62-4776-8D35-5C4D49B0CF27}" type="datetimeFigureOut">
              <a:rPr lang="uk-UA" smtClean="0"/>
              <a:pPr/>
              <a:t>08.11.2022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7FD1D-01D6-4259-ACED-7788AAA0A74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D873-ED62-4776-8D35-5C4D49B0CF27}" type="datetimeFigureOut">
              <a:rPr lang="uk-UA" smtClean="0"/>
              <a:pPr/>
              <a:t>08.11.2022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7FD1D-01D6-4259-ACED-7788AAA0A74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D873-ED62-4776-8D35-5C4D49B0CF27}" type="datetimeFigureOut">
              <a:rPr lang="uk-UA" smtClean="0"/>
              <a:pPr/>
              <a:t>08.11.2022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7FD1D-01D6-4259-ACED-7788AAA0A74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D873-ED62-4776-8D35-5C4D49B0CF27}" type="datetimeFigureOut">
              <a:rPr lang="uk-UA" smtClean="0"/>
              <a:pPr/>
              <a:t>08.11.2022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7FD1D-01D6-4259-ACED-7788AAA0A74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D873-ED62-4776-8D35-5C4D49B0CF27}" type="datetimeFigureOut">
              <a:rPr lang="uk-UA" smtClean="0"/>
              <a:pPr/>
              <a:t>08.11.2022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7FD1D-01D6-4259-ACED-7788AAA0A74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D873-ED62-4776-8D35-5C4D49B0CF27}" type="datetimeFigureOut">
              <a:rPr lang="uk-UA" smtClean="0"/>
              <a:pPr/>
              <a:t>08.11.2022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7FD1D-01D6-4259-ACED-7788AAA0A74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D873-ED62-4776-8D35-5C4D49B0CF27}" type="datetimeFigureOut">
              <a:rPr lang="uk-UA" smtClean="0"/>
              <a:pPr/>
              <a:t>08.11.2022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97FD1D-01D6-4259-ACED-7788AAA0A74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1D873-ED62-4776-8D35-5C4D49B0CF27}" type="datetimeFigureOut">
              <a:rPr lang="uk-UA" smtClean="0"/>
              <a:pPr/>
              <a:t>08.11.2022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7FD1D-01D6-4259-ACED-7788AAA0A744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hyperlink" Target="https://learningapps.org/display?v=pkr0o10d52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hyperlink" Target="https://learningapps.org/2749055" TargetMode="External"/><Relationship Id="rId4" Type="http://schemas.openxmlformats.org/officeDocument/2006/relationships/image" Target="../media/image28.png"/><Relationship Id="rId9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4.png"/><Relationship Id="rId7" Type="http://schemas.openxmlformats.org/officeDocument/2006/relationships/image" Target="../media/image4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hyperlink" Target="https://naurok.com.ua/test/komp-yuterni-merezhi-1149770.html" TargetMode="External"/><Relationship Id="rId9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hyperlink" Target="https://wordwall.net/ru/resource/26541991" TargetMode="External"/><Relationship Id="rId7" Type="http://schemas.openxmlformats.org/officeDocument/2006/relationships/hyperlink" Target="&#1074;&#1080;&#1087;&#1072;&#1076;&#1082;&#1086;&#1074;&#1077;%20&#1095;&#1080;&#1089;&#1083;&#1086;.xlsx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1.png"/><Relationship Id="rId2" Type="http://schemas.openxmlformats.org/officeDocument/2006/relationships/hyperlink" Target="https://wordwall.net/ru/resource/26591842/%d0%b2%d0%b8%d0%b4%d0%b0%d1%82%d0%bd%d1%96-%d0%bf%d1%80%d0%be%d0%b3%d1%80%d0%b0%d0%bc%d1%96%d1%81%d1%82%d0%b8-%d1%81%d0%b2%d1%96%d1%82%d1%83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s://www.menti.com/alzq8dhex4xv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&#1059;&#1056;&#1054;&#1050;%20&#1058;&#1040;&#1041;&#1051;&#1048;&#1062;&#1030;/&#1047;&#1040;&#1042;&#1044;&#1040;&#1053;&#1053;&#1071;%20&#1090;&#1072;&#1073;&#1083;&#1080;&#1094;&#1110;%20&#1075;&#1088;&#1091;&#1087;&#1072;%2019&#1072;.pdf" TargetMode="External"/><Relationship Id="rId7" Type="http://schemas.openxmlformats.org/officeDocument/2006/relationships/image" Target="../media/image54.png"/><Relationship Id="rId2" Type="http://schemas.openxmlformats.org/officeDocument/2006/relationships/hyperlink" Target="&#1059;&#1056;&#1054;&#1050;%20&#1058;&#1040;&#1041;&#1051;&#1048;&#1062;&#1030;/&#1059;&#1088;&#1086;&#1082;%20Ms%20Word%20&#1055;&#1054;&#1041;&#1059;&#1044;&#1054;&#1042;&#1040;%20&#1058;&#1040;%20&#1060;&#1054;&#1056;&#1052;&#1040;&#1058;&#1059;&#1042;&#1040;&#1053;&#1053;&#1071;%20&#1058;&#1040;&#1041;&#1051;&#1048;&#1062;&#1068;%20&#1040;&#1042;&#1058;&#1054;&#1056;%20&#1044;&#1047;&#1070;&#1041;&#1045;&#1053;&#1050;&#1054;%20&#1054;&#1051;&#1068;&#1043;&#1040;.mp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&#1059;&#1056;&#1054;&#1050;%20&#1058;&#1040;&#1041;&#1051;&#1048;&#1062;&#1030;/&#1058;&#1040;&#1041;&#1051;&#1048;&#1062;&#1030;%20&#1055;&#1051;&#1040;&#1053;.pptx" TargetMode="External"/><Relationship Id="rId5" Type="http://schemas.openxmlformats.org/officeDocument/2006/relationships/hyperlink" Target="&#1059;&#1056;&#1054;&#1050;%20&#1058;&#1040;&#1041;&#1051;&#1048;&#1062;&#1030;/&#1058;&#1040;&#1041;&#1051;&#1048;&#1062;&#1030;%20&#1055;&#1051;&#1040;&#1053;.pdf" TargetMode="External"/><Relationship Id="rId4" Type="http://schemas.openxmlformats.org/officeDocument/2006/relationships/hyperlink" Target="&#1059;&#1056;&#1054;&#1050;%20&#1058;&#1040;&#1041;&#1051;&#1048;&#1062;&#1030;/&#1050;&#1054;&#1053;&#1058;&#1056;&#1054;&#1051;&#1068;&#1053;&#1030;%20&#1047;&#1040;&#1055;&#1048;&#1058;&#1040;&#1053;&#1053;&#1071;.docx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&#1055;&#1056;&#1040;&#1050;&#1058;&#1048;&#1050;&#1059;&#1052;%20COREL%20DRAW%20&#1044;&#1047;&#1070;&#1041;&#1045;&#1053;&#1050;&#1054;.pdf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12" Type="http://schemas.openxmlformats.org/officeDocument/2006/relationships/image" Target="../media/image67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11" Type="http://schemas.openxmlformats.org/officeDocument/2006/relationships/image" Target="../media/image66.jpeg"/><Relationship Id="rId5" Type="http://schemas.openxmlformats.org/officeDocument/2006/relationships/image" Target="../media/image60.png"/><Relationship Id="rId10" Type="http://schemas.openxmlformats.org/officeDocument/2006/relationships/image" Target="../media/image65.jpeg"/><Relationship Id="rId4" Type="http://schemas.openxmlformats.org/officeDocument/2006/relationships/image" Target="../media/image59.jpeg"/><Relationship Id="rId9" Type="http://schemas.openxmlformats.org/officeDocument/2006/relationships/image" Target="../media/image6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&#1050;&#1059;&#1056;&#1057;&#1054;&#1042;&#1040;&#1071;%20&#1056;&#1054;&#1041;&#1054;&#1058;&#1040;/&#1058;&#1077;&#1089;&#1090;&#1080;%20&#1057;&#1082;&#1083;&#1072;&#1076;%20&#1087;&#1082;.ppsx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395536" y="1340768"/>
            <a:ext cx="8244408" cy="274095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uk-UA" sz="2600" b="1" dirty="0" smtClean="0">
                <a:ln>
                  <a:solidFill>
                    <a:schemeClr val="bg1"/>
                  </a:solidFill>
                </a:ln>
                <a:solidFill>
                  <a:srgbClr val="99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ФОРМУВАЛЬНЕ </a:t>
            </a:r>
            <a:r>
              <a:rPr lang="uk-UA" sz="2600" b="1" dirty="0">
                <a:ln>
                  <a:solidFill>
                    <a:schemeClr val="bg1"/>
                  </a:solidFill>
                </a:ln>
                <a:solidFill>
                  <a:srgbClr val="99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ОЦІНЮВАННЯ </a:t>
            </a:r>
            <a:r>
              <a:rPr lang="uk-UA" sz="2600" b="1" dirty="0" smtClean="0">
                <a:ln>
                  <a:solidFill>
                    <a:schemeClr val="bg1"/>
                  </a:solidFill>
                </a:ln>
                <a:solidFill>
                  <a:srgbClr val="99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–</a:t>
            </a:r>
            <a:br>
              <a:rPr lang="uk-UA" sz="2600" b="1" dirty="0" smtClean="0">
                <a:ln>
                  <a:solidFill>
                    <a:schemeClr val="bg1"/>
                  </a:solidFill>
                </a:ln>
                <a:solidFill>
                  <a:srgbClr val="99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uk-UA" sz="2600" b="1" dirty="0" smtClean="0">
                <a:ln>
                  <a:solidFill>
                    <a:schemeClr val="bg1"/>
                  </a:solidFill>
                </a:ln>
                <a:solidFill>
                  <a:srgbClr val="99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uk-UA" sz="2600" b="1" dirty="0">
                <a:ln>
                  <a:solidFill>
                    <a:schemeClr val="bg1"/>
                  </a:solidFill>
                </a:ln>
                <a:solidFill>
                  <a:srgbClr val="99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ПОШТОВХ ДО РОЗВИТКУ </a:t>
            </a:r>
            <a:r>
              <a:rPr lang="uk-UA" sz="2600" b="1" dirty="0" smtClean="0">
                <a:ln>
                  <a:solidFill>
                    <a:schemeClr val="bg1"/>
                  </a:solidFill>
                </a:ln>
                <a:solidFill>
                  <a:srgbClr val="99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uk-UA" sz="2600" b="1" dirty="0" smtClean="0">
                <a:ln>
                  <a:solidFill>
                    <a:schemeClr val="bg1"/>
                  </a:solidFill>
                </a:ln>
                <a:solidFill>
                  <a:srgbClr val="99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uk-UA" sz="2600" b="1" dirty="0" smtClean="0">
                <a:ln>
                  <a:solidFill>
                    <a:schemeClr val="bg1"/>
                  </a:solidFill>
                </a:ln>
                <a:solidFill>
                  <a:srgbClr val="99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АБО </a:t>
            </a:r>
            <a:r>
              <a:rPr lang="uk-UA" sz="2600" b="1" dirty="0">
                <a:ln>
                  <a:solidFill>
                    <a:schemeClr val="bg1"/>
                  </a:solidFill>
                </a:ln>
                <a:solidFill>
                  <a:srgbClr val="99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ОЦІНЮВАННЯ </a:t>
            </a:r>
            <a:r>
              <a:rPr lang="uk-UA" sz="2600" b="1" dirty="0" smtClean="0">
                <a:ln>
                  <a:solidFill>
                    <a:schemeClr val="bg1"/>
                  </a:solidFill>
                </a:ln>
                <a:solidFill>
                  <a:srgbClr val="99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БЕЗ ОБРАЗ</a:t>
            </a:r>
            <a:endParaRPr lang="uk-UA" sz="2600" b="1" dirty="0">
              <a:ln>
                <a:solidFill>
                  <a:schemeClr val="bg1"/>
                </a:solidFill>
              </a:ln>
              <a:solidFill>
                <a:srgbClr val="99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11198" y="5373216"/>
            <a:ext cx="8425298" cy="12311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uk-UA" sz="2000" b="1" dirty="0" smtClean="0">
                <a:solidFill>
                  <a:srgbClr val="990000"/>
                </a:solidFill>
              </a:rPr>
              <a:t>Ольга ДЗЮБЕНКО,  </a:t>
            </a:r>
            <a:br>
              <a:rPr lang="uk-UA" sz="2000" b="1" dirty="0" smtClean="0">
                <a:solidFill>
                  <a:srgbClr val="990000"/>
                </a:solidFill>
              </a:rPr>
            </a:br>
            <a:r>
              <a:rPr lang="uk-UA" i="1" dirty="0" smtClean="0">
                <a:solidFill>
                  <a:srgbClr val="990000"/>
                </a:solidFill>
              </a:rPr>
              <a:t>майстер виробничого навчання </a:t>
            </a:r>
            <a:br>
              <a:rPr lang="uk-UA" i="1" dirty="0" smtClean="0">
                <a:solidFill>
                  <a:srgbClr val="990000"/>
                </a:solidFill>
              </a:rPr>
            </a:br>
            <a:r>
              <a:rPr lang="uk-UA" i="1" dirty="0" smtClean="0">
                <a:solidFill>
                  <a:srgbClr val="990000"/>
                </a:solidFill>
              </a:rPr>
              <a:t>Державного </a:t>
            </a:r>
            <a:r>
              <a:rPr lang="uk-UA" i="1" dirty="0">
                <a:solidFill>
                  <a:srgbClr val="990000"/>
                </a:solidFill>
              </a:rPr>
              <a:t>навчального закладу «Центр професійної освіти інформаційних технологій, поліграфії та дизайну м. Києва»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2229"/>
            <a:ext cx="4540393" cy="318074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3" y="188640"/>
            <a:ext cx="4083649" cy="2846631"/>
          </a:xfrm>
          <a:prstGeom prst="rect">
            <a:avLst/>
          </a:prstGeom>
          <a:ln w="28575">
            <a:solidFill>
              <a:srgbClr val="990000"/>
            </a:solidFill>
          </a:ln>
        </p:spPr>
      </p:pic>
      <p:pic>
        <p:nvPicPr>
          <p:cNvPr id="10" name="Рисунок 9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6" b="6159"/>
          <a:stretch/>
        </p:blipFill>
        <p:spPr>
          <a:xfrm>
            <a:off x="243348" y="3403600"/>
            <a:ext cx="4268703" cy="3168352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11" name="Рисунок 10"/>
          <p:cNvPicPr/>
          <p:nvPr/>
        </p:nvPicPr>
        <p:blipFill>
          <a:blip r:embed="rId5"/>
          <a:stretch>
            <a:fillRect/>
          </a:stretch>
        </p:blipFill>
        <p:spPr>
          <a:xfrm>
            <a:off x="4835940" y="3465286"/>
            <a:ext cx="3952742" cy="3024336"/>
          </a:xfrm>
          <a:prstGeom prst="rect">
            <a:avLst/>
          </a:prstGeom>
          <a:ln w="28575">
            <a:solidFill>
              <a:srgbClr val="990000"/>
            </a:solidFill>
          </a:ln>
        </p:spPr>
      </p:pic>
    </p:spTree>
    <p:extLst>
      <p:ext uri="{BB962C8B-B14F-4D97-AF65-F5344CB8AC3E}">
        <p14:creationId xmlns:p14="http://schemas.microsoft.com/office/powerpoint/2010/main" val="167141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0" t="6558" r="4560" b="6525"/>
          <a:stretch/>
        </p:blipFill>
        <p:spPr bwMode="auto">
          <a:xfrm>
            <a:off x="611560" y="274833"/>
            <a:ext cx="2232248" cy="1938167"/>
          </a:xfrm>
          <a:prstGeom prst="rect">
            <a:avLst/>
          </a:prstGeom>
          <a:ln w="28575">
            <a:solidFill>
              <a:srgbClr val="99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8534" y="1421135"/>
            <a:ext cx="5486400" cy="164782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5997" y="3158852"/>
            <a:ext cx="5324475" cy="1638300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44" y="2467480"/>
            <a:ext cx="2672080" cy="200406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12" name="Рисунок 1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59" y="4720495"/>
            <a:ext cx="2672080" cy="200406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2280" y="4968577"/>
            <a:ext cx="5410200" cy="16287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089322" y="188640"/>
            <a:ext cx="580315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uk-UA" sz="1400" b="1" dirty="0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Отримай допуск до комплектуючих системного блоку» - 1 крок</a:t>
            </a:r>
            <a:endParaRPr lang="ru-RU" sz="1400" b="1" dirty="0">
              <a:solidFill>
                <a:srgbClr val="99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1400" b="1" dirty="0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Вправа «Годинник» - розкласти картки з математичними прикладами у відповідності з цифрами на годиннику</a:t>
            </a:r>
            <a:endParaRPr lang="ru-RU" sz="1400" b="1" dirty="0">
              <a:solidFill>
                <a:srgbClr val="99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sz="1400" b="1" dirty="0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перевірки правильності, перегортаємо картки, повинно утворитись слово «ФОРМАТУВАННЯ»</a:t>
            </a:r>
            <a:endParaRPr lang="ru-RU" sz="1400" b="1" dirty="0">
              <a:solidFill>
                <a:srgbClr val="99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09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755" y="4685658"/>
            <a:ext cx="2879725" cy="205200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82" y="4685658"/>
            <a:ext cx="2879725" cy="205200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9" name="Рисунок 8" descr="F:\тиждень видео 2021\тиждень фото 2021\1111\IMG_2734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88" y="122475"/>
            <a:ext cx="2983865" cy="205200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563888" y="281649"/>
            <a:ext cx="53285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>
              <a:spcAft>
                <a:spcPts val="0"/>
              </a:spcAft>
            </a:pP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столі розкладені картки з назвами комплектуючих ПК (блок живлення, материнська плата, вінчестер, мережева карта, звукова карта, процесор, дискета, кабель 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VGA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оперативна пам’ять,  і </a:t>
            </a:r>
            <a:r>
              <a:rPr lang="uk-UA" sz="2400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т.п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263" algn="just">
              <a:spcAft>
                <a:spcPts val="0"/>
              </a:spcAft>
            </a:pP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Необхідно знайти комплектуючі і </a:t>
            </a:r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розкласти їх 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відповідності з </a:t>
            </a:r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назвами.</a:t>
            </a:r>
          </a:p>
          <a:p>
            <a:pPr indent="449263" algn="just">
              <a:spcAft>
                <a:spcPts val="0"/>
              </a:spcAft>
            </a:pPr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Перевіряють 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правильність самі </a:t>
            </a:r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здобувачі освіти 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 різних </a:t>
            </a:r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підгруп</a:t>
            </a:r>
            <a:r>
              <a:rPr lang="uk-UA" sz="1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F:\тиждень видео 2021\тиждень фото 2021\1111\IMG_2740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73" y="2448723"/>
            <a:ext cx="2912745" cy="205200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  <p:pic>
        <p:nvPicPr>
          <p:cNvPr id="18" name="Рисунок 17" descr="images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 l="17892" r="14973"/>
          <a:stretch>
            <a:fillRect/>
          </a:stretch>
        </p:blipFill>
        <p:spPr>
          <a:xfrm>
            <a:off x="3597642" y="4601480"/>
            <a:ext cx="1982470" cy="221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97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5044" y="126494"/>
            <a:ext cx="3000375" cy="74295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3" name="Рисунок 2">
            <a:hlinkClick r:id="rId2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7123" y="1143686"/>
            <a:ext cx="4555357" cy="2645354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4" name="Рисунок 3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2017" y="4005064"/>
            <a:ext cx="4630463" cy="2592288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90061" y="4725144"/>
            <a:ext cx="1742792" cy="1872208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6520" y="1196752"/>
            <a:ext cx="3921424" cy="2592288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7" name="Рисунок 6" descr="depositphotos_7798354-stock-photo-man-on-text-education-3d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001" r="13040"/>
          <a:stretch>
            <a:fillRect/>
          </a:stretch>
        </p:blipFill>
        <p:spPr>
          <a:xfrm>
            <a:off x="395536" y="4012160"/>
            <a:ext cx="1403648" cy="280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80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793" y="295130"/>
            <a:ext cx="2167033" cy="792088"/>
          </a:xfrm>
          <a:prstGeom prst="rect">
            <a:avLst/>
          </a:prstGeom>
          <a:ln w="28575">
            <a:solidFill>
              <a:srgbClr val="990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295130"/>
            <a:ext cx="5688632" cy="1043800"/>
          </a:xfrm>
          <a:prstGeom prst="rect">
            <a:avLst/>
          </a:prstGeom>
          <a:ln w="28575">
            <a:solidFill>
              <a:srgbClr val="990000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228" y="1872749"/>
            <a:ext cx="3118628" cy="2398519"/>
          </a:xfrm>
          <a:prstGeom prst="rect">
            <a:avLst/>
          </a:prstGeom>
          <a:ln w="28575">
            <a:solidFill>
              <a:srgbClr val="99000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914" y="4807454"/>
            <a:ext cx="3108676" cy="1108746"/>
          </a:xfrm>
          <a:prstGeom prst="rect">
            <a:avLst/>
          </a:prstGeom>
          <a:ln w="28575">
            <a:solidFill>
              <a:srgbClr val="99000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5673" y="1872749"/>
            <a:ext cx="5196361" cy="1814519"/>
          </a:xfrm>
          <a:prstGeom prst="rect">
            <a:avLst/>
          </a:prstGeom>
          <a:ln w="28575">
            <a:solidFill>
              <a:srgbClr val="99000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0973" y="4221088"/>
            <a:ext cx="5250498" cy="1802316"/>
          </a:xfrm>
          <a:prstGeom prst="rect">
            <a:avLst/>
          </a:prstGeom>
          <a:ln w="28575">
            <a:solidFill>
              <a:srgbClr val="990000"/>
            </a:solidFill>
          </a:ln>
        </p:spPr>
      </p:pic>
    </p:spTree>
    <p:extLst>
      <p:ext uri="{BB962C8B-B14F-4D97-AF65-F5344CB8AC3E}">
        <p14:creationId xmlns:p14="http://schemas.microsoft.com/office/powerpoint/2010/main" val="73451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04664"/>
            <a:ext cx="2167033" cy="792088"/>
          </a:xfrm>
          <a:prstGeom prst="rect">
            <a:avLst/>
          </a:prstGeom>
          <a:ln w="28575">
            <a:solidFill>
              <a:srgbClr val="99000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295130"/>
            <a:ext cx="5688632" cy="1043800"/>
          </a:xfrm>
          <a:prstGeom prst="rect">
            <a:avLst/>
          </a:prstGeom>
          <a:ln w="28575">
            <a:solidFill>
              <a:srgbClr val="990000"/>
            </a:solidFill>
          </a:ln>
        </p:spPr>
      </p:pic>
      <p:pic>
        <p:nvPicPr>
          <p:cNvPr id="13" name="Рисунок 12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391" y="1628800"/>
            <a:ext cx="2842441" cy="1119574"/>
          </a:xfrm>
          <a:prstGeom prst="rect">
            <a:avLst/>
          </a:prstGeom>
          <a:ln w="28575">
            <a:solidFill>
              <a:srgbClr val="990000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5856" y="1612375"/>
            <a:ext cx="5680348" cy="2343710"/>
          </a:xfrm>
          <a:prstGeom prst="rect">
            <a:avLst/>
          </a:prstGeom>
          <a:ln w="28575">
            <a:solidFill>
              <a:srgbClr val="99000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20186" y="4212447"/>
            <a:ext cx="3888822" cy="1226281"/>
          </a:xfrm>
          <a:prstGeom prst="rect">
            <a:avLst/>
          </a:prstGeom>
          <a:ln w="28575">
            <a:solidFill>
              <a:srgbClr val="9900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55976" y="5643112"/>
            <a:ext cx="3749997" cy="1096014"/>
          </a:xfrm>
          <a:prstGeom prst="rect">
            <a:avLst/>
          </a:prstGeom>
          <a:ln w="28575">
            <a:solidFill>
              <a:srgbClr val="990000"/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5527" y="2996951"/>
            <a:ext cx="2724305" cy="3634429"/>
          </a:xfrm>
          <a:prstGeom prst="rect">
            <a:avLst/>
          </a:prstGeom>
          <a:ln w="28575">
            <a:solidFill>
              <a:srgbClr val="990000"/>
            </a:solidFill>
          </a:ln>
        </p:spPr>
      </p:pic>
    </p:spTree>
    <p:extLst>
      <p:ext uri="{BB962C8B-B14F-4D97-AF65-F5344CB8AC3E}">
        <p14:creationId xmlns:p14="http://schemas.microsoft.com/office/powerpoint/2010/main" val="79136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14012" y="116632"/>
            <a:ext cx="56078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400" dirty="0">
                <a:solidFill>
                  <a:srgbClr val="990000"/>
                </a:solidFill>
                <a:latin typeface="+mj-lt"/>
              </a:rPr>
              <a:t>Інтерактивна </a:t>
            </a:r>
            <a:r>
              <a:rPr lang="uk-UA" sz="2400" dirty="0" smtClean="0">
                <a:solidFill>
                  <a:srgbClr val="990000"/>
                </a:solidFill>
                <a:latin typeface="+mj-lt"/>
              </a:rPr>
              <a:t>вправа «</a:t>
            </a:r>
            <a:r>
              <a:rPr lang="uk-UA" sz="2400" dirty="0">
                <a:solidFill>
                  <a:srgbClr val="990000"/>
                </a:solidFill>
                <a:latin typeface="+mj-lt"/>
              </a:rPr>
              <a:t>Випадкове колесо»</a:t>
            </a:r>
            <a:endParaRPr lang="ru-RU" sz="2400" dirty="0">
              <a:solidFill>
                <a:srgbClr val="990000"/>
              </a:solidFill>
              <a:latin typeface="+mj-lt"/>
            </a:endParaRPr>
          </a:p>
          <a:p>
            <a:pPr algn="ctr"/>
            <a:r>
              <a:rPr lang="uk-UA" sz="2400" dirty="0" smtClean="0">
                <a:solidFill>
                  <a:srgbClr val="990000"/>
                </a:solidFill>
                <a:latin typeface="+mj-lt"/>
              </a:rPr>
              <a:t>На </a:t>
            </a:r>
            <a:r>
              <a:rPr lang="uk-UA" sz="2400" dirty="0">
                <a:solidFill>
                  <a:srgbClr val="990000"/>
                </a:solidFill>
                <a:latin typeface="+mj-lt"/>
              </a:rPr>
              <a:t>столі розташовані комплектуючі ПК, обертається випадкове колесо, </a:t>
            </a:r>
            <a:r>
              <a:rPr lang="uk-UA" sz="2400" dirty="0" smtClean="0">
                <a:solidFill>
                  <a:srgbClr val="990000"/>
                </a:solidFill>
                <a:latin typeface="+mj-lt"/>
              </a:rPr>
              <a:t>здобувачам освіти необхідно </a:t>
            </a:r>
            <a:r>
              <a:rPr lang="uk-UA" sz="2400" dirty="0">
                <a:solidFill>
                  <a:srgbClr val="990000"/>
                </a:solidFill>
                <a:latin typeface="+mj-lt"/>
              </a:rPr>
              <a:t>знайти відповідні </a:t>
            </a:r>
            <a:r>
              <a:rPr lang="uk-UA" sz="2400" dirty="0" smtClean="0">
                <a:solidFill>
                  <a:srgbClr val="990000"/>
                </a:solidFill>
                <a:latin typeface="+mj-lt"/>
              </a:rPr>
              <a:t>комплектуючі</a:t>
            </a:r>
            <a:endParaRPr lang="ru-RU" sz="2400" dirty="0">
              <a:solidFill>
                <a:srgbClr val="990000"/>
              </a:solidFill>
              <a:latin typeface="+mj-lt"/>
            </a:endParaRPr>
          </a:p>
        </p:txBody>
      </p:sp>
      <p:pic>
        <p:nvPicPr>
          <p:cNvPr id="12" name="Рисунок 1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1"/>
          <a:stretch/>
        </p:blipFill>
        <p:spPr bwMode="auto">
          <a:xfrm>
            <a:off x="266187" y="4519062"/>
            <a:ext cx="2660673" cy="2124464"/>
          </a:xfrm>
          <a:prstGeom prst="rect">
            <a:avLst/>
          </a:prstGeom>
          <a:ln w="28575" cap="flat" cmpd="sng" algn="ctr">
            <a:solidFill>
              <a:srgbClr val="99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>
            <a:hlinkClick r:id="rId3"/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" t="3953" r="10285"/>
          <a:stretch/>
        </p:blipFill>
        <p:spPr>
          <a:xfrm>
            <a:off x="238406" y="1556793"/>
            <a:ext cx="2688454" cy="2649470"/>
          </a:xfrm>
          <a:prstGeom prst="rect">
            <a:avLst/>
          </a:prstGeom>
          <a:ln w="28575">
            <a:solidFill>
              <a:srgbClr val="990000"/>
            </a:solidFill>
          </a:ln>
        </p:spPr>
      </p:pic>
      <p:pic>
        <p:nvPicPr>
          <p:cNvPr id="2" name="Рисунок 1">
            <a:hlinkClick r:id="rId3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406" y="252411"/>
            <a:ext cx="2716236" cy="936104"/>
          </a:xfrm>
          <a:prstGeom prst="rect">
            <a:avLst/>
          </a:prstGeom>
          <a:ln w="28575">
            <a:solidFill>
              <a:srgbClr val="990000"/>
            </a:solidFill>
          </a:ln>
        </p:spPr>
      </p:pic>
      <p:pic>
        <p:nvPicPr>
          <p:cNvPr id="10" name="Рисунок 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127632"/>
            <a:ext cx="3384376" cy="2381488"/>
          </a:xfrm>
          <a:prstGeom prst="rect">
            <a:avLst/>
          </a:prstGeom>
          <a:ln w="28575">
            <a:solidFill>
              <a:srgbClr val="990000"/>
            </a:solidFill>
          </a:ln>
        </p:spPr>
      </p:pic>
      <p:pic>
        <p:nvPicPr>
          <p:cNvPr id="11" name="Рисунок 10">
            <a:hlinkClick r:id="rId7" action="ppaction://hlinkfile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14012" y="4650328"/>
            <a:ext cx="5616624" cy="1916110"/>
          </a:xfrm>
          <a:prstGeom prst="rect">
            <a:avLst/>
          </a:prstGeom>
          <a:ln w="28575">
            <a:solidFill>
              <a:srgbClr val="990000"/>
            </a:solidFill>
          </a:ln>
        </p:spPr>
      </p:pic>
    </p:spTree>
    <p:extLst>
      <p:ext uri="{BB962C8B-B14F-4D97-AF65-F5344CB8AC3E}">
        <p14:creationId xmlns:p14="http://schemas.microsoft.com/office/powerpoint/2010/main" val="428709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75574"/>
            <a:ext cx="2716236" cy="936104"/>
          </a:xfrm>
          <a:prstGeom prst="rect">
            <a:avLst/>
          </a:prstGeom>
          <a:ln w="28575">
            <a:solidFill>
              <a:srgbClr val="99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12208"/>
          <a:stretch/>
        </p:blipFill>
        <p:spPr>
          <a:xfrm>
            <a:off x="4499992" y="1651369"/>
            <a:ext cx="4270089" cy="2180355"/>
          </a:xfrm>
          <a:prstGeom prst="rect">
            <a:avLst/>
          </a:prstGeom>
          <a:ln w="28575">
            <a:solidFill>
              <a:srgbClr val="990033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269" y="4132823"/>
            <a:ext cx="4363812" cy="2249562"/>
          </a:xfrm>
          <a:prstGeom prst="rect">
            <a:avLst/>
          </a:prstGeom>
          <a:ln w="28575">
            <a:solidFill>
              <a:srgbClr val="990033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/>
          <a:srcRect b="9417"/>
          <a:stretch/>
        </p:blipFill>
        <p:spPr>
          <a:xfrm>
            <a:off x="251520" y="4106725"/>
            <a:ext cx="3966694" cy="2275660"/>
          </a:xfrm>
          <a:prstGeom prst="rect">
            <a:avLst/>
          </a:prstGeom>
          <a:ln w="28575">
            <a:solidFill>
              <a:srgbClr val="990033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520" y="1651370"/>
            <a:ext cx="4010731" cy="2180354"/>
          </a:xfrm>
          <a:prstGeom prst="rect">
            <a:avLst/>
          </a:prstGeom>
          <a:ln w="28575">
            <a:solidFill>
              <a:srgbClr val="A80020"/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3419873" y="428127"/>
            <a:ext cx="53579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400" b="1" dirty="0" smtClean="0">
                <a:solidFill>
                  <a:srgbClr val="990000"/>
                </a:solidFill>
                <a:latin typeface="+mj-lt"/>
              </a:rPr>
              <a:t>Застосування </a:t>
            </a:r>
            <a:br>
              <a:rPr lang="uk-UA" sz="2400" b="1" dirty="0" smtClean="0">
                <a:solidFill>
                  <a:srgbClr val="990000"/>
                </a:solidFill>
                <a:latin typeface="+mj-lt"/>
              </a:rPr>
            </a:br>
            <a:r>
              <a:rPr lang="uk-UA" sz="2400" b="1" dirty="0" smtClean="0">
                <a:solidFill>
                  <a:srgbClr val="990000"/>
                </a:solidFill>
                <a:latin typeface="+mj-lt"/>
              </a:rPr>
              <a:t>різних шаблонів</a:t>
            </a:r>
            <a:endParaRPr lang="ru-RU" sz="2400" b="1" dirty="0">
              <a:solidFill>
                <a:srgbClr val="99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9141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30" y="3511882"/>
            <a:ext cx="2664296" cy="265366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179512" y="6213518"/>
            <a:ext cx="38063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hlinkClick r:id="rId2"/>
              </a:rPr>
              <a:t>https://</a:t>
            </a:r>
            <a:r>
              <a:rPr lang="uk-UA" dirty="0" smtClean="0">
                <a:hlinkClick r:id="rId2"/>
              </a:rPr>
              <a:t>www.menti.com/alzq8dhex4xv</a:t>
            </a:r>
            <a:endParaRPr lang="uk-UA" dirty="0" smtClean="0"/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4391" y="260648"/>
            <a:ext cx="3901767" cy="1008112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43274" y="1484784"/>
            <a:ext cx="863318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solidFill>
                  <a:srgbClr val="002060"/>
                </a:solidFill>
                <a:latin typeface="+mj-lt"/>
              </a:rPr>
              <a:t>Створюйте</a:t>
            </a:r>
            <a:r>
              <a:rPr lang="ru-RU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+mj-lt"/>
              </a:rPr>
              <a:t>справді</a:t>
            </a:r>
            <a:r>
              <a:rPr lang="ru-RU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+mj-lt"/>
              </a:rPr>
              <a:t>унікальні</a:t>
            </a:r>
            <a:r>
              <a:rPr lang="ru-RU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+mj-lt"/>
              </a:rPr>
              <a:t>презентації</a:t>
            </a:r>
            <a:r>
              <a:rPr lang="ru-RU" sz="2800" dirty="0">
                <a:solidFill>
                  <a:srgbClr val="002060"/>
                </a:solidFill>
                <a:latin typeface="+mj-lt"/>
              </a:rPr>
              <a:t> · </a:t>
            </a:r>
            <a:r>
              <a:rPr lang="ru-RU" sz="2800" dirty="0" err="1">
                <a:solidFill>
                  <a:srgbClr val="002060"/>
                </a:solidFill>
                <a:latin typeface="+mj-lt"/>
              </a:rPr>
              <a:t>Використовуйте</a:t>
            </a:r>
            <a:r>
              <a:rPr lang="ru-RU" sz="2800" dirty="0">
                <a:solidFill>
                  <a:srgbClr val="002060"/>
                </a:solidFill>
                <a:latin typeface="+mj-lt"/>
              </a:rPr>
              <a:t> широкий спектр </a:t>
            </a:r>
            <a:r>
              <a:rPr lang="ru-RU" sz="2800" dirty="0" err="1">
                <a:solidFill>
                  <a:srgbClr val="002060"/>
                </a:solidFill>
                <a:latin typeface="+mj-lt"/>
              </a:rPr>
              <a:t>інтерактивних</a:t>
            </a:r>
            <a:r>
              <a:rPr lang="ru-RU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+mj-lt"/>
              </a:rPr>
              <a:t>слайдів</a:t>
            </a:r>
            <a:r>
              <a:rPr lang="ru-RU" sz="2800" dirty="0">
                <a:solidFill>
                  <a:srgbClr val="002060"/>
                </a:solidFill>
                <a:latin typeface="+mj-lt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+mj-lt"/>
              </a:rPr>
              <a:t>щоб</a:t>
            </a:r>
            <a:r>
              <a:rPr lang="ru-RU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+mj-lt"/>
              </a:rPr>
              <a:t>ставити</a:t>
            </a:r>
            <a:r>
              <a:rPr lang="ru-RU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+mj-lt"/>
              </a:rPr>
              <a:t>запитання</a:t>
            </a:r>
            <a:r>
              <a:rPr lang="ru-RU" sz="2800" dirty="0">
                <a:solidFill>
                  <a:srgbClr val="002060"/>
                </a:solidFill>
                <a:latin typeface="+mj-lt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+mj-lt"/>
              </a:rPr>
              <a:t>збирати</a:t>
            </a:r>
            <a:r>
              <a:rPr lang="ru-RU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+mj-lt"/>
              </a:rPr>
              <a:t>відгуки</a:t>
            </a:r>
            <a:r>
              <a:rPr lang="ru-RU" sz="2800" dirty="0">
                <a:solidFill>
                  <a:srgbClr val="002060"/>
                </a:solidFill>
                <a:latin typeface="+mj-lt"/>
              </a:rPr>
              <a:t> та </a:t>
            </a:r>
            <a:r>
              <a:rPr lang="ru-RU" sz="2800" dirty="0" err="1">
                <a:solidFill>
                  <a:srgbClr val="002060"/>
                </a:solidFill>
                <a:latin typeface="+mj-lt"/>
              </a:rPr>
              <a:t>спілкуватися</a:t>
            </a:r>
            <a:r>
              <a:rPr lang="ru-RU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+mj-lt"/>
              </a:rPr>
              <a:t>зі</a:t>
            </a:r>
            <a:r>
              <a:rPr lang="ru-RU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+mj-lt"/>
              </a:rPr>
              <a:t>своєю</a:t>
            </a:r>
            <a:r>
              <a:rPr lang="ru-RU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+mj-lt"/>
              </a:rPr>
              <a:t>аудиторією</a:t>
            </a:r>
            <a:r>
              <a:rPr lang="ru-RU" sz="2800" dirty="0">
                <a:solidFill>
                  <a:srgbClr val="002060"/>
                </a:solidFill>
                <a:latin typeface="+mj-lt"/>
              </a:rPr>
              <a:t>. ·</a:t>
            </a:r>
            <a:endParaRPr lang="uk-UA" sz="28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93408" y="4005064"/>
            <a:ext cx="53579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600" b="1" dirty="0" smtClean="0">
                <a:solidFill>
                  <a:srgbClr val="002060"/>
                </a:solidFill>
                <a:latin typeface="+mj-lt"/>
              </a:rPr>
              <a:t>Моментальний</a:t>
            </a:r>
          </a:p>
          <a:p>
            <a:pPr lvl="0" algn="ctr"/>
            <a:r>
              <a:rPr lang="uk-UA" sz="3600" b="1" dirty="0" smtClean="0">
                <a:solidFill>
                  <a:srgbClr val="002060"/>
                </a:solidFill>
                <a:latin typeface="+mj-lt"/>
              </a:rPr>
              <a:t>зворотній зв’язок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6450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16632"/>
            <a:ext cx="84249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2800" b="1" dirty="0" smtClean="0">
                <a:solidFill>
                  <a:srgbClr val="002060"/>
                </a:solidFill>
                <a:latin typeface="+mj-lt"/>
              </a:rPr>
              <a:t>Урок виробничого навчання  по темі</a:t>
            </a:r>
            <a:r>
              <a:rPr lang="uk-UA" sz="3600" b="1" dirty="0" smtClean="0">
                <a:solidFill>
                  <a:srgbClr val="002060"/>
                </a:solidFill>
                <a:latin typeface="+mj-lt"/>
              </a:rPr>
              <a:t>:</a:t>
            </a:r>
            <a:br>
              <a:rPr lang="uk-UA" sz="3600" b="1" dirty="0" smtClean="0">
                <a:solidFill>
                  <a:srgbClr val="002060"/>
                </a:solidFill>
                <a:latin typeface="+mj-lt"/>
              </a:rPr>
            </a:br>
            <a:r>
              <a:rPr lang="uk-UA" sz="3200" b="1" dirty="0" smtClean="0">
                <a:solidFill>
                  <a:srgbClr val="990000"/>
                </a:solidFill>
                <a:latin typeface="+mj-lt"/>
              </a:rPr>
              <a:t>«Побудова та форматування таблиць</a:t>
            </a:r>
            <a:br>
              <a:rPr lang="uk-UA" sz="3200" b="1" dirty="0" smtClean="0">
                <a:solidFill>
                  <a:srgbClr val="990000"/>
                </a:solidFill>
                <a:latin typeface="+mj-lt"/>
              </a:rPr>
            </a:br>
            <a:r>
              <a:rPr lang="uk-UA" sz="3200" b="1" dirty="0" smtClean="0">
                <a:solidFill>
                  <a:srgbClr val="990000"/>
                </a:solidFill>
                <a:latin typeface="+mj-lt"/>
              </a:rPr>
              <a:t> в </a:t>
            </a:r>
            <a:r>
              <a:rPr lang="en-US" sz="3200" b="1" dirty="0" err="1" smtClean="0">
                <a:solidFill>
                  <a:srgbClr val="990000"/>
                </a:solidFill>
                <a:latin typeface="+mj-lt"/>
              </a:rPr>
              <a:t>Ms</a:t>
            </a:r>
            <a:r>
              <a:rPr lang="en-US" sz="3200" b="1" dirty="0" smtClean="0">
                <a:solidFill>
                  <a:srgbClr val="990000"/>
                </a:solidFill>
                <a:latin typeface="+mj-lt"/>
              </a:rPr>
              <a:t> Word</a:t>
            </a:r>
            <a:r>
              <a:rPr lang="uk-UA" sz="3200" b="1" dirty="0" smtClean="0">
                <a:solidFill>
                  <a:srgbClr val="990000"/>
                </a:solidFill>
                <a:latin typeface="+mj-lt"/>
              </a:rPr>
              <a:t>»</a:t>
            </a:r>
            <a:endParaRPr lang="ru-RU" sz="3200" b="1" dirty="0">
              <a:solidFill>
                <a:srgbClr val="990000"/>
              </a:solidFill>
              <a:latin typeface="+mj-lt"/>
            </a:endParaRPr>
          </a:p>
        </p:txBody>
      </p:sp>
      <p:sp>
        <p:nvSpPr>
          <p:cNvPr id="5" name="Прямоугольник 4">
            <a:hlinkClick r:id="rId2" action="ppaction://hlinkfile"/>
          </p:cNvPr>
          <p:cNvSpPr/>
          <p:nvPr/>
        </p:nvSpPr>
        <p:spPr>
          <a:xfrm>
            <a:off x="504032" y="6146140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uk-UA" sz="2800" b="1" dirty="0" err="1" smtClean="0">
                <a:solidFill>
                  <a:srgbClr val="002060"/>
                </a:solidFill>
                <a:latin typeface="+mj-lt"/>
              </a:rPr>
              <a:t>Відеоурок</a:t>
            </a:r>
            <a:endParaRPr lang="ru-RU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Прямоугольник 7">
            <a:hlinkClick r:id="rId3" action="ppaction://hlinkfile"/>
          </p:cNvPr>
          <p:cNvSpPr/>
          <p:nvPr/>
        </p:nvSpPr>
        <p:spPr>
          <a:xfrm>
            <a:off x="3707904" y="5714092"/>
            <a:ext cx="4968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uk-UA" sz="2800" b="1" dirty="0" smtClean="0">
                <a:solidFill>
                  <a:srgbClr val="002060"/>
                </a:solidFill>
                <a:latin typeface="+mj-lt"/>
              </a:rPr>
              <a:t>Завдання</a:t>
            </a:r>
            <a:endParaRPr lang="ru-RU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9" name="Прямоугольник 8">
            <a:hlinkClick r:id="rId4" action="ppaction://hlinkfile"/>
          </p:cNvPr>
          <p:cNvSpPr/>
          <p:nvPr/>
        </p:nvSpPr>
        <p:spPr>
          <a:xfrm>
            <a:off x="3707904" y="6095037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uk-UA" sz="2800" b="1" dirty="0" smtClean="0">
                <a:solidFill>
                  <a:srgbClr val="002060"/>
                </a:solidFill>
                <a:latin typeface="+mj-lt"/>
              </a:rPr>
              <a:t>Контрольні</a:t>
            </a:r>
            <a:r>
              <a:rPr lang="uk-UA" sz="36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uk-UA" sz="2800" b="1" dirty="0" smtClean="0">
                <a:solidFill>
                  <a:srgbClr val="002060"/>
                </a:solidFill>
                <a:latin typeface="+mj-lt"/>
              </a:rPr>
              <a:t>запитання</a:t>
            </a:r>
            <a:endParaRPr lang="ru-RU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0" name="Прямоугольник 9">
            <a:hlinkClick r:id="rId5" action="ppaction://hlinkfile"/>
          </p:cNvPr>
          <p:cNvSpPr/>
          <p:nvPr/>
        </p:nvSpPr>
        <p:spPr>
          <a:xfrm>
            <a:off x="539552" y="5714092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§"/>
            </a:pPr>
            <a:r>
              <a:rPr lang="uk-UA" sz="2800" b="1" dirty="0" smtClean="0">
                <a:solidFill>
                  <a:srgbClr val="002060"/>
                </a:solidFill>
                <a:latin typeface="+mj-lt"/>
              </a:rPr>
              <a:t>План</a:t>
            </a:r>
            <a:endParaRPr lang="ru-RU" sz="28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2" name="Рисунок 1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599" y="1773658"/>
            <a:ext cx="7074721" cy="3743574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93058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275784" y="3717032"/>
            <a:ext cx="2688704" cy="29804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444208" y="431225"/>
            <a:ext cx="2544688" cy="297121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5842" y="178762"/>
            <a:ext cx="617434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sz="2800" b="1" dirty="0" err="1" smtClean="0">
                <a:solidFill>
                  <a:srgbClr val="002060"/>
                </a:solidFill>
              </a:rPr>
              <a:t>Якщо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уявити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здобувачів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освіти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в </a:t>
            </a:r>
            <a:r>
              <a:rPr lang="ru-RU" sz="2800" b="1" dirty="0" err="1">
                <a:solidFill>
                  <a:srgbClr val="002060"/>
                </a:solidFill>
              </a:rPr>
              <a:t>образі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рослин</a:t>
            </a:r>
            <a:r>
              <a:rPr lang="ru-RU" sz="2800" b="1" dirty="0">
                <a:solidFill>
                  <a:srgbClr val="002060"/>
                </a:solidFill>
              </a:rPr>
              <a:t>, то </a:t>
            </a:r>
            <a:r>
              <a:rPr lang="ru-RU" sz="2800" b="1" dirty="0" err="1">
                <a:solidFill>
                  <a:srgbClr val="002060"/>
                </a:solidFill>
              </a:rPr>
              <a:t>зовнішня</a:t>
            </a:r>
            <a:r>
              <a:rPr lang="ru-RU" sz="2800" b="1" dirty="0">
                <a:solidFill>
                  <a:srgbClr val="002060"/>
                </a:solidFill>
              </a:rPr>
              <a:t> (</a:t>
            </a:r>
            <a:r>
              <a:rPr lang="ru-RU" sz="2800" b="1" dirty="0" err="1">
                <a:solidFill>
                  <a:srgbClr val="002060"/>
                </a:solidFill>
              </a:rPr>
              <a:t>підсумкова</a:t>
            </a:r>
            <a:r>
              <a:rPr lang="ru-RU" sz="2800" b="1" dirty="0">
                <a:solidFill>
                  <a:srgbClr val="002060"/>
                </a:solidFill>
              </a:rPr>
              <a:t>) </a:t>
            </a:r>
            <a:r>
              <a:rPr lang="ru-RU" sz="2800" b="1" dirty="0" err="1">
                <a:solidFill>
                  <a:srgbClr val="002060"/>
                </a:solidFill>
              </a:rPr>
              <a:t>оцінка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прийнятна</a:t>
            </a:r>
            <a:r>
              <a:rPr lang="ru-RU" sz="2800" b="1" dirty="0">
                <a:solidFill>
                  <a:srgbClr val="002060"/>
                </a:solidFill>
              </a:rPr>
              <a:t> для </a:t>
            </a:r>
            <a:r>
              <a:rPr lang="ru-RU" sz="2800" b="1" dirty="0" err="1">
                <a:solidFill>
                  <a:srgbClr val="002060"/>
                </a:solidFill>
              </a:rPr>
              <a:t>традиційного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навчання</a:t>
            </a:r>
            <a:r>
              <a:rPr lang="ru-RU" sz="2800" b="1" dirty="0">
                <a:solidFill>
                  <a:srgbClr val="002060"/>
                </a:solidFill>
              </a:rPr>
              <a:t>, – </a:t>
            </a:r>
            <a:r>
              <a:rPr lang="ru-RU" sz="2800" b="1" dirty="0" err="1">
                <a:solidFill>
                  <a:srgbClr val="002060"/>
                </a:solidFill>
              </a:rPr>
              <a:t>це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процес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u="sng" dirty="0">
                <a:solidFill>
                  <a:srgbClr val="002060"/>
                </a:solidFill>
              </a:rPr>
              <a:t>простого </a:t>
            </a:r>
            <a:r>
              <a:rPr lang="ru-RU" sz="2800" b="1" u="sng" dirty="0" err="1">
                <a:solidFill>
                  <a:srgbClr val="002060"/>
                </a:solidFill>
              </a:rPr>
              <a:t>вимірювання</a:t>
            </a:r>
            <a:r>
              <a:rPr lang="ru-RU" sz="2800" b="1" u="sng" dirty="0">
                <a:solidFill>
                  <a:srgbClr val="002060"/>
                </a:solidFill>
              </a:rPr>
              <a:t> </a:t>
            </a:r>
            <a:r>
              <a:rPr lang="ru-RU" sz="2800" b="1" u="sng" dirty="0" err="1">
                <a:solidFill>
                  <a:srgbClr val="002060"/>
                </a:solidFill>
              </a:rPr>
              <a:t>їх</a:t>
            </a:r>
            <a:r>
              <a:rPr lang="ru-RU" sz="2800" b="1" u="sng" dirty="0">
                <a:solidFill>
                  <a:srgbClr val="002060"/>
                </a:solidFill>
              </a:rPr>
              <a:t> </a:t>
            </a:r>
            <a:r>
              <a:rPr lang="ru-RU" sz="2800" b="1" u="sng" dirty="0" err="1">
                <a:solidFill>
                  <a:srgbClr val="002060"/>
                </a:solidFill>
              </a:rPr>
              <a:t>зросту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</a:p>
          <a:p>
            <a:pPr indent="457200" algn="just"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Результати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вимірювань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будуть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цікавими</a:t>
            </a:r>
            <a:r>
              <a:rPr lang="ru-RU" sz="2800" b="1" dirty="0">
                <a:solidFill>
                  <a:srgbClr val="002060"/>
                </a:solidFill>
              </a:rPr>
              <a:t> для </a:t>
            </a:r>
            <a:r>
              <a:rPr lang="ru-RU" sz="2800" b="1" dirty="0" err="1">
                <a:solidFill>
                  <a:srgbClr val="002060"/>
                </a:solidFill>
              </a:rPr>
              <a:t>порівняння</a:t>
            </a:r>
            <a:r>
              <a:rPr lang="ru-RU" sz="2800" b="1" dirty="0">
                <a:solidFill>
                  <a:srgbClr val="002060"/>
                </a:solidFill>
              </a:rPr>
              <a:t> та </a:t>
            </a:r>
            <a:r>
              <a:rPr lang="ru-RU" sz="2800" b="1" dirty="0" err="1">
                <a:solidFill>
                  <a:srgbClr val="002060"/>
                </a:solidFill>
              </a:rPr>
              <a:t>аналізу</a:t>
            </a:r>
            <a:r>
              <a:rPr lang="ru-RU" sz="2800" b="1" dirty="0">
                <a:solidFill>
                  <a:srgbClr val="002060"/>
                </a:solidFill>
              </a:rPr>
              <a:t>, але вони </a:t>
            </a:r>
            <a:r>
              <a:rPr lang="ru-RU" sz="2800" b="1" dirty="0" err="1">
                <a:solidFill>
                  <a:srgbClr val="002060"/>
                </a:solidFill>
              </a:rPr>
              <a:t>самі</a:t>
            </a:r>
            <a:r>
              <a:rPr lang="ru-RU" sz="2800" b="1" dirty="0">
                <a:solidFill>
                  <a:srgbClr val="002060"/>
                </a:solidFill>
              </a:rPr>
              <a:t> по </a:t>
            </a:r>
            <a:r>
              <a:rPr lang="ru-RU" sz="2800" b="1" dirty="0" err="1">
                <a:solidFill>
                  <a:srgbClr val="002060"/>
                </a:solidFill>
              </a:rPr>
              <a:t>собі</a:t>
            </a:r>
            <a:r>
              <a:rPr lang="ru-RU" sz="2800" b="1" dirty="0">
                <a:solidFill>
                  <a:srgbClr val="002060"/>
                </a:solidFill>
              </a:rPr>
              <a:t> не </a:t>
            </a:r>
            <a:r>
              <a:rPr lang="ru-RU" sz="2800" b="1" dirty="0" err="1">
                <a:solidFill>
                  <a:srgbClr val="002060"/>
                </a:solidFill>
              </a:rPr>
              <a:t>впливають</a:t>
            </a:r>
            <a:r>
              <a:rPr lang="ru-RU" sz="2800" b="1" dirty="0">
                <a:solidFill>
                  <a:srgbClr val="002060"/>
                </a:solidFill>
              </a:rPr>
              <a:t> на </a:t>
            </a:r>
            <a:r>
              <a:rPr lang="ru-RU" sz="2800" b="1" dirty="0" err="1" smtClean="0">
                <a:solidFill>
                  <a:srgbClr val="002060"/>
                </a:solidFill>
              </a:rPr>
              <a:t>ріст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рослин</a:t>
            </a:r>
            <a:r>
              <a:rPr lang="ru-RU" sz="2800" b="1" dirty="0">
                <a:solidFill>
                  <a:srgbClr val="002060"/>
                </a:solidFill>
              </a:rPr>
              <a:t>. </a:t>
            </a:r>
            <a:endParaRPr lang="ru-RU" sz="2800" b="1" dirty="0" smtClean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7524" y="4565446"/>
            <a:ext cx="58686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ru-RU" sz="2800" b="1" dirty="0" err="1" smtClean="0">
                <a:solidFill>
                  <a:srgbClr val="002060"/>
                </a:solidFill>
              </a:rPr>
              <a:t>Формувальне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оцінювання</a:t>
            </a:r>
            <a:r>
              <a:rPr lang="ru-RU" sz="2800" b="1" dirty="0">
                <a:solidFill>
                  <a:srgbClr val="002060"/>
                </a:solidFill>
              </a:rPr>
              <a:t>, </a:t>
            </a:r>
            <a:r>
              <a:rPr lang="ru-RU" sz="2800" b="1" dirty="0" err="1">
                <a:solidFill>
                  <a:srgbClr val="002060"/>
                </a:solidFill>
              </a:rPr>
              <a:t>навпаки</a:t>
            </a:r>
            <a:r>
              <a:rPr lang="ru-RU" sz="2800" b="1" dirty="0">
                <a:solidFill>
                  <a:srgbClr val="002060"/>
                </a:solidFill>
              </a:rPr>
              <a:t>, схоже на </a:t>
            </a:r>
            <a:r>
              <a:rPr lang="ru-RU" sz="2800" b="1" dirty="0" err="1">
                <a:solidFill>
                  <a:srgbClr val="002060"/>
                </a:solidFill>
              </a:rPr>
              <a:t>підживлення</a:t>
            </a:r>
            <a:r>
              <a:rPr lang="ru-RU" sz="2800" b="1" dirty="0">
                <a:solidFill>
                  <a:srgbClr val="002060"/>
                </a:solidFill>
              </a:rPr>
              <a:t> і полив </a:t>
            </a:r>
            <a:r>
              <a:rPr lang="ru-RU" sz="2800" b="1" dirty="0" err="1">
                <a:solidFill>
                  <a:srgbClr val="002060"/>
                </a:solidFill>
              </a:rPr>
              <a:t>рослин</a:t>
            </a:r>
            <a:r>
              <a:rPr lang="ru-RU" sz="2800" b="1" dirty="0">
                <a:solidFill>
                  <a:srgbClr val="002060"/>
                </a:solidFill>
              </a:rPr>
              <a:t>. Тим самим </a:t>
            </a:r>
            <a:r>
              <a:rPr lang="ru-RU" sz="2800" b="1" dirty="0" err="1">
                <a:solidFill>
                  <a:srgbClr val="002060"/>
                </a:solidFill>
              </a:rPr>
              <a:t>безпосередньо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впливає</a:t>
            </a:r>
            <a:r>
              <a:rPr lang="ru-RU" sz="2800" b="1" dirty="0">
                <a:solidFill>
                  <a:srgbClr val="002060"/>
                </a:solidFill>
              </a:rPr>
              <a:t> на </a:t>
            </a:r>
            <a:r>
              <a:rPr lang="ru-RU" sz="2800" b="1" dirty="0" err="1">
                <a:solidFill>
                  <a:srgbClr val="002060"/>
                </a:solidFill>
              </a:rPr>
              <a:t>їх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 smtClean="0">
                <a:solidFill>
                  <a:srgbClr val="002060"/>
                </a:solidFill>
              </a:rPr>
              <a:t>ріст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24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16632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3600" b="1" dirty="0" smtClean="0">
                <a:solidFill>
                  <a:srgbClr val="002060"/>
                </a:solidFill>
                <a:latin typeface="+mj-lt"/>
              </a:rPr>
              <a:t>Електронний посібник</a:t>
            </a:r>
            <a:br>
              <a:rPr lang="uk-UA" sz="3600" b="1" dirty="0" smtClean="0">
                <a:solidFill>
                  <a:srgbClr val="002060"/>
                </a:solidFill>
                <a:latin typeface="+mj-lt"/>
              </a:rPr>
            </a:br>
            <a:r>
              <a:rPr lang="uk-UA" sz="3600" b="1" dirty="0" smtClean="0">
                <a:solidFill>
                  <a:srgbClr val="002060"/>
                </a:solidFill>
                <a:latin typeface="+mj-lt"/>
              </a:rPr>
              <a:t>«</a:t>
            </a:r>
            <a:r>
              <a:rPr lang="en-US" sz="3600" b="1" dirty="0" smtClean="0">
                <a:solidFill>
                  <a:srgbClr val="002060"/>
                </a:solidFill>
                <a:latin typeface="+mj-lt"/>
              </a:rPr>
              <a:t>Corel Draw</a:t>
            </a:r>
            <a:r>
              <a:rPr lang="ru-RU" sz="3600" b="1" dirty="0" smtClean="0">
                <a:solidFill>
                  <a:srgbClr val="002060"/>
                </a:solidFill>
                <a:latin typeface="+mj-lt"/>
              </a:rPr>
              <a:t>. </a:t>
            </a:r>
            <a:r>
              <a:rPr lang="uk-UA" sz="3600" b="1" dirty="0" smtClean="0">
                <a:solidFill>
                  <a:srgbClr val="002060"/>
                </a:solidFill>
                <a:latin typeface="+mj-lt"/>
              </a:rPr>
              <a:t>Практикум» </a:t>
            </a:r>
            <a:endParaRPr lang="ru-RU" sz="36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2" name="Рисунок 1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460977"/>
            <a:ext cx="7776864" cy="5206544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52422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/>
          <a:stretch>
            <a:fillRect/>
          </a:stretch>
        </p:blipFill>
        <p:spPr>
          <a:xfrm>
            <a:off x="467544" y="404664"/>
            <a:ext cx="8136904" cy="4608512"/>
          </a:xfrm>
          <a:prstGeom prst="rect">
            <a:avLst/>
          </a:prstGeom>
          <a:ln w="28575">
            <a:solidFill>
              <a:srgbClr val="99000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323528" y="5157192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b="1" dirty="0" err="1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</a:t>
            </a:r>
            <a:r>
              <a:rPr lang="ru-RU" sz="3600" b="1" dirty="0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одне</a:t>
            </a:r>
            <a:r>
              <a:rPr lang="ru-RU" sz="3600" b="1" dirty="0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3600" b="1" dirty="0" err="1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здібності</a:t>
            </a:r>
            <a:r>
              <a:rPr lang="ru-RU" sz="3600" b="1" dirty="0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різні</a:t>
            </a:r>
            <a:r>
              <a:rPr lang="ru-RU" sz="36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ru-RU" sz="3600" b="1" dirty="0">
              <a:solidFill>
                <a:srgbClr val="99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600" b="1" dirty="0" err="1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Оцінюємо</a:t>
            </a:r>
            <a:r>
              <a:rPr lang="ru-RU" sz="3600" b="1" dirty="0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результат, а сам </a:t>
            </a:r>
            <a:r>
              <a:rPr lang="ru-RU" sz="3600" b="1" dirty="0" err="1" smtClean="0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</a:t>
            </a:r>
            <a:r>
              <a:rPr lang="ru-RU" sz="3600" b="1" dirty="0" smtClean="0">
                <a:solidFill>
                  <a:srgbClr val="99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ru-RU" sz="3600" b="1" dirty="0">
              <a:solidFill>
                <a:srgbClr val="99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09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51f61258b6fbb55d61ea702f47c2761_249.jpg"/>
          <p:cNvPicPr>
            <a:picLocks noChangeAspect="1"/>
          </p:cNvPicPr>
          <p:nvPr/>
        </p:nvPicPr>
        <p:blipFill>
          <a:blip r:embed="rId2" cstate="print"/>
          <a:srcRect l="18138" r="16690"/>
          <a:stretch>
            <a:fillRect/>
          </a:stretch>
        </p:blipFill>
        <p:spPr>
          <a:xfrm>
            <a:off x="223970" y="3789040"/>
            <a:ext cx="891645" cy="1368152"/>
          </a:xfrm>
          <a:prstGeom prst="rect">
            <a:avLst/>
          </a:prstGeom>
        </p:spPr>
      </p:pic>
      <p:pic>
        <p:nvPicPr>
          <p:cNvPr id="3" name="Рисунок 2" descr="depositphotos_12894156-stock-photo-two-opinions.jpg"/>
          <p:cNvPicPr>
            <a:picLocks noChangeAspect="1"/>
          </p:cNvPicPr>
          <p:nvPr/>
        </p:nvPicPr>
        <p:blipFill>
          <a:blip r:embed="rId3" cstate="print"/>
          <a:srcRect l="51680" t="4851" r="12210" b="15350"/>
          <a:stretch>
            <a:fillRect/>
          </a:stretch>
        </p:blipFill>
        <p:spPr>
          <a:xfrm>
            <a:off x="220253" y="1556792"/>
            <a:ext cx="1059276" cy="1872208"/>
          </a:xfrm>
          <a:prstGeom prst="rect">
            <a:avLst/>
          </a:prstGeom>
        </p:spPr>
      </p:pic>
      <p:pic>
        <p:nvPicPr>
          <p:cNvPr id="4" name="Рисунок 3" descr="depositphotos_1963948-stock-photo-man-and-green-check-mark.jpg"/>
          <p:cNvPicPr>
            <a:picLocks noChangeAspect="1"/>
          </p:cNvPicPr>
          <p:nvPr/>
        </p:nvPicPr>
        <p:blipFill>
          <a:blip r:embed="rId4" cstate="print"/>
          <a:srcRect l="13251" t="14301" r="12200" b="17450"/>
          <a:stretch>
            <a:fillRect/>
          </a:stretch>
        </p:blipFill>
        <p:spPr>
          <a:xfrm>
            <a:off x="251520" y="5649078"/>
            <a:ext cx="1152128" cy="1054765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6431" y="232817"/>
            <a:ext cx="13430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6430" y="5287292"/>
            <a:ext cx="13430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ICT-Evolutio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705" y="56345"/>
            <a:ext cx="1728192" cy="1296144"/>
          </a:xfrm>
          <a:prstGeom prst="rect">
            <a:avLst/>
          </a:prstGeom>
        </p:spPr>
      </p:pic>
      <p:pic>
        <p:nvPicPr>
          <p:cNvPr id="9" name="Рисунок 8" descr="depositphotos_21443057-stock-photo-3d-small-recycle-pleas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75418" y="3591555"/>
            <a:ext cx="1584176" cy="1608301"/>
          </a:xfrm>
          <a:prstGeom prst="rect">
            <a:avLst/>
          </a:prstGeom>
        </p:spPr>
      </p:pic>
      <p:pic>
        <p:nvPicPr>
          <p:cNvPr id="10" name="Рисунок 9" descr="depositphotos_21083485-stock-photo-3d-man-at-the-crossroads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67080" y="5157192"/>
            <a:ext cx="1728192" cy="1728192"/>
          </a:xfrm>
          <a:prstGeom prst="rect">
            <a:avLst/>
          </a:prstGeom>
        </p:spPr>
      </p:pic>
      <p:pic>
        <p:nvPicPr>
          <p:cNvPr id="12" name="Рисунок 11" descr="depositphotos_12631153-stock-photo-3d-man-with-business-graph.jpg"/>
          <p:cNvPicPr>
            <a:picLocks noChangeAspect="1"/>
          </p:cNvPicPr>
          <p:nvPr/>
        </p:nvPicPr>
        <p:blipFill>
          <a:blip r:embed="rId9" cstate="print"/>
          <a:srcRect l="11413" t="15351" r="12201" b="15350"/>
          <a:stretch>
            <a:fillRect/>
          </a:stretch>
        </p:blipFill>
        <p:spPr>
          <a:xfrm>
            <a:off x="5037604" y="173240"/>
            <a:ext cx="1733139" cy="1179249"/>
          </a:xfrm>
          <a:prstGeom prst="rect">
            <a:avLst/>
          </a:prstGeom>
        </p:spPr>
      </p:pic>
      <p:pic>
        <p:nvPicPr>
          <p:cNvPr id="13" name="Рисунок 12" descr="depositphotos_31416717-stock-photo-different-directions-of-colorful-crowds.jpg"/>
          <p:cNvPicPr>
            <a:picLocks noChangeAspect="1"/>
          </p:cNvPicPr>
          <p:nvPr/>
        </p:nvPicPr>
        <p:blipFill>
          <a:blip r:embed="rId10" cstate="print"/>
          <a:srcRect l="8263" r="10626"/>
          <a:stretch>
            <a:fillRect/>
          </a:stretch>
        </p:blipFill>
        <p:spPr>
          <a:xfrm>
            <a:off x="2961070" y="299782"/>
            <a:ext cx="1224136" cy="1066622"/>
          </a:xfrm>
          <a:prstGeom prst="rect">
            <a:avLst/>
          </a:prstGeom>
        </p:spPr>
      </p:pic>
      <p:pic>
        <p:nvPicPr>
          <p:cNvPr id="14" name="Рисунок 13" descr="depositphotos_22757114-stock-photo-person-work-on-laptop-plan.jpg"/>
          <p:cNvPicPr>
            <a:picLocks noChangeAspect="1"/>
          </p:cNvPicPr>
          <p:nvPr/>
        </p:nvPicPr>
        <p:blipFill>
          <a:blip r:embed="rId11" cstate="print"/>
          <a:srcRect l="15790" t="8001" r="14754" b="10101"/>
          <a:stretch>
            <a:fillRect/>
          </a:stretch>
        </p:blipFill>
        <p:spPr>
          <a:xfrm>
            <a:off x="7496451" y="1878711"/>
            <a:ext cx="1224136" cy="1425114"/>
          </a:xfrm>
          <a:prstGeom prst="rect">
            <a:avLst/>
          </a:prstGeom>
        </p:spPr>
      </p:pic>
      <p:pic>
        <p:nvPicPr>
          <p:cNvPr id="15" name="Рисунок 14" descr="завантаження.jpg"/>
          <p:cNvPicPr>
            <a:picLocks noChangeAspect="1"/>
          </p:cNvPicPr>
          <p:nvPr/>
        </p:nvPicPr>
        <p:blipFill>
          <a:blip r:embed="rId12" cstate="print"/>
          <a:srcRect l="13041" r="13040"/>
          <a:stretch>
            <a:fillRect/>
          </a:stretch>
        </p:blipFill>
        <p:spPr>
          <a:xfrm>
            <a:off x="5347733" y="5204995"/>
            <a:ext cx="1112879" cy="149884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340046" y="2284153"/>
            <a:ext cx="609588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19075" algn="ctr">
              <a:spcAft>
                <a:spcPts val="0"/>
              </a:spcAft>
              <a:tabLst>
                <a:tab pos="0" algn="l"/>
              </a:tabLst>
            </a:pPr>
            <a:r>
              <a:rPr lang="uk-UA" sz="4000" b="1" dirty="0">
                <a:solidFill>
                  <a:srgbClr val="99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Коли поєднуються любов і майстерність, </a:t>
            </a:r>
            <a:r>
              <a:rPr lang="uk-UA" sz="4000" b="1" dirty="0" smtClean="0">
                <a:solidFill>
                  <a:srgbClr val="99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можна </a:t>
            </a:r>
            <a:r>
              <a:rPr lang="uk-UA" sz="4000" b="1" dirty="0">
                <a:solidFill>
                  <a:srgbClr val="99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сподіватися на шедеври</a:t>
            </a:r>
            <a:r>
              <a:rPr lang="uk-UA" sz="4000" b="1" dirty="0" smtClean="0">
                <a:solidFill>
                  <a:srgbClr val="99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000" b="1" dirty="0" smtClean="0">
                <a:solidFill>
                  <a:srgbClr val="99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4000" b="1" dirty="0" smtClean="0">
              <a:solidFill>
                <a:srgbClr val="99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219075" algn="r">
              <a:spcAft>
                <a:spcPts val="0"/>
              </a:spcAft>
              <a:tabLst>
                <a:tab pos="0" algn="l"/>
              </a:tabLst>
            </a:pPr>
            <a:r>
              <a:rPr lang="uk-UA" sz="4000" b="1" dirty="0" smtClean="0">
                <a:solidFill>
                  <a:srgbClr val="99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4000" b="1" dirty="0" smtClean="0">
                <a:solidFill>
                  <a:srgbClr val="99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b="1" dirty="0" smtClean="0">
                <a:solidFill>
                  <a:srgbClr val="99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Джон </a:t>
            </a:r>
            <a:r>
              <a:rPr lang="en-US" sz="2800" b="1" dirty="0" smtClean="0">
                <a:solidFill>
                  <a:srgbClr val="99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 err="1" smtClean="0">
                <a:solidFill>
                  <a:srgbClr val="99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Рескін</a:t>
            </a:r>
            <a:endParaRPr lang="uk-UA" sz="2800" b="1" dirty="0">
              <a:solidFill>
                <a:srgbClr val="99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792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667880" y="332656"/>
            <a:ext cx="6192688" cy="141888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uk-UA" sz="2600" dirty="0" smtClean="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ФОРМУВАЛЬНЕ </a:t>
            </a:r>
            <a:r>
              <a:rPr lang="uk-UA" sz="2600" dirty="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ОЦІНЮВАННЯ </a:t>
            </a:r>
            <a:r>
              <a:rPr lang="uk-UA" sz="2600" dirty="0" smtClean="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–</a:t>
            </a:r>
            <a:br>
              <a:rPr lang="uk-UA" sz="2600" dirty="0" smtClean="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uk-UA" sz="2600" dirty="0" smtClean="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ЦЕ НЕ ІНСТРУМЕНТ </a:t>
            </a:r>
            <a:br>
              <a:rPr lang="uk-UA" sz="2600" dirty="0" smtClean="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uk-UA" sz="2600" dirty="0" smtClean="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КОНТРОЛЮ ЗНАНЬ…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91503" y="2276872"/>
            <a:ext cx="8219860" cy="43204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uk-UA" sz="2600" dirty="0" smtClean="0">
                <a:ln>
                  <a:solidFill>
                    <a:srgbClr val="990000"/>
                  </a:solidFill>
                </a:ln>
                <a:solidFill>
                  <a:srgbClr val="99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ЦЕ ІНСТРУМЕНТ ПІДТРИМКИ І РОЗВИТКУ</a:t>
            </a:r>
            <a:endParaRPr lang="uk-UA" sz="2600" dirty="0">
              <a:ln>
                <a:solidFill>
                  <a:srgbClr val="990000"/>
                </a:solidFill>
              </a:ln>
              <a:solidFill>
                <a:srgbClr val="99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2924944"/>
            <a:ext cx="8219861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06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89946223"/>
              </p:ext>
            </p:extLst>
          </p:nvPr>
        </p:nvGraphicFramePr>
        <p:xfrm>
          <a:off x="611560" y="188640"/>
          <a:ext cx="7848872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017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7877" y="543663"/>
            <a:ext cx="47183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990000"/>
                </a:solidFill>
                <a:latin typeface="+mj-lt"/>
              </a:rPr>
              <a:t>Важливою</a:t>
            </a:r>
            <a:r>
              <a:rPr lang="ru-RU" sz="2800" b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ru-RU" sz="2800" b="1" dirty="0" err="1" smtClean="0">
                <a:solidFill>
                  <a:srgbClr val="990000"/>
                </a:solidFill>
                <a:latin typeface="+mj-lt"/>
              </a:rPr>
              <a:t>умовою</a:t>
            </a:r>
            <a:r>
              <a:rPr lang="ru-RU" sz="2800" b="1" dirty="0" smtClean="0">
                <a:solidFill>
                  <a:srgbClr val="990000"/>
                </a:solidFill>
                <a:latin typeface="+mj-lt"/>
              </a:rPr>
              <a:t>  </a:t>
            </a:r>
            <a:br>
              <a:rPr lang="ru-RU" sz="2800" b="1" dirty="0" smtClean="0">
                <a:solidFill>
                  <a:srgbClr val="990000"/>
                </a:solidFill>
                <a:latin typeface="+mj-lt"/>
              </a:rPr>
            </a:br>
            <a:r>
              <a:rPr lang="ru-RU" sz="2800" b="1" dirty="0" err="1" smtClean="0">
                <a:solidFill>
                  <a:srgbClr val="990000"/>
                </a:solidFill>
                <a:latin typeface="+mj-lt"/>
              </a:rPr>
              <a:t>успішного</a:t>
            </a:r>
            <a:r>
              <a:rPr lang="ru-RU" sz="2800" b="1" dirty="0" smtClean="0">
                <a:solidFill>
                  <a:srgbClr val="990000"/>
                </a:solidFill>
                <a:latin typeface="+mj-lt"/>
              </a:rPr>
              <a:t> </a:t>
            </a:r>
            <a:r>
              <a:rPr lang="ru-RU" sz="2800" b="1" dirty="0" err="1" smtClean="0">
                <a:solidFill>
                  <a:srgbClr val="990000"/>
                </a:solidFill>
                <a:latin typeface="+mj-lt"/>
              </a:rPr>
              <a:t>навчання</a:t>
            </a:r>
            <a:r>
              <a:rPr lang="ru-RU" sz="2800" b="1" dirty="0" smtClean="0">
                <a:solidFill>
                  <a:srgbClr val="990000"/>
                </a:solidFill>
                <a:latin typeface="+mj-lt"/>
              </a:rPr>
              <a:t> є </a:t>
            </a:r>
            <a:br>
              <a:rPr lang="ru-RU" sz="2800" b="1" dirty="0" smtClean="0">
                <a:solidFill>
                  <a:srgbClr val="990000"/>
                </a:solidFill>
                <a:latin typeface="+mj-lt"/>
              </a:rPr>
            </a:br>
            <a:r>
              <a:rPr lang="ru-RU" sz="2800" b="1" dirty="0" smtClean="0">
                <a:solidFill>
                  <a:srgbClr val="990000"/>
                </a:solidFill>
                <a:latin typeface="+mj-lt"/>
              </a:rPr>
              <a:t>ВНУТРІШНЯ МОТИВАЦІЯ</a:t>
            </a:r>
            <a:endParaRPr lang="ru-RU" sz="2800" dirty="0" smtClean="0">
              <a:solidFill>
                <a:srgbClr val="000000"/>
              </a:solidFill>
              <a:latin typeface="+mj-lt"/>
            </a:endParaRPr>
          </a:p>
        </p:txBody>
      </p:sp>
      <p:pic>
        <p:nvPicPr>
          <p:cNvPr id="1026" name="Picture 2" descr="Happy Little Boy Little Boy Going To School Orange Bag Cartoon Character  PNG , школьный клипарт, счастливый маленький мальчик, маленький мальчик  идет в школу PNG картинки и пнг PSD рисунок для бесплатной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r="20000" b="7321"/>
          <a:stretch/>
        </p:blipFill>
        <p:spPr bwMode="auto">
          <a:xfrm>
            <a:off x="323528" y="2175163"/>
            <a:ext cx="1875503" cy="260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123729" y="2694399"/>
            <a:ext cx="66967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Але </a:t>
            </a:r>
            <a:r>
              <a:rPr lang="ru-RU" sz="2800" b="1" dirty="0">
                <a:solidFill>
                  <a:srgbClr val="002060"/>
                </a:solidFill>
                <a:latin typeface="+mj-lt"/>
              </a:rPr>
              <a:t>як бути, </a:t>
            </a:r>
            <a:r>
              <a:rPr lang="ru-RU" sz="2800" b="1" dirty="0" err="1">
                <a:solidFill>
                  <a:srgbClr val="002060"/>
                </a:solidFill>
                <a:latin typeface="+mj-lt"/>
              </a:rPr>
              <a:t>якщо</a:t>
            </a:r>
            <a:r>
              <a:rPr lang="ru-RU" sz="2800" b="1" dirty="0">
                <a:solidFill>
                  <a:srgbClr val="002060"/>
                </a:solidFill>
                <a:latin typeface="+mj-lt"/>
              </a:rPr>
              <a:t> вона </a:t>
            </a:r>
            <a:r>
              <a:rPr lang="ru-RU" sz="2800" b="1" dirty="0" err="1">
                <a:solidFill>
                  <a:srgbClr val="002060"/>
                </a:solidFill>
                <a:latin typeface="+mj-lt"/>
              </a:rPr>
              <a:t>відсутня</a:t>
            </a:r>
            <a:r>
              <a:rPr lang="ru-RU" sz="2800" b="1" dirty="0">
                <a:solidFill>
                  <a:srgbClr val="002060"/>
                </a:solidFill>
                <a:latin typeface="+mj-lt"/>
              </a:rPr>
              <a:t>, </a:t>
            </a:r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latin typeface="+mj-lt"/>
              </a:rPr>
            </a:br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а </a:t>
            </a:r>
            <a:r>
              <a:rPr lang="ru-RU" sz="2800" b="1" dirty="0" err="1">
                <a:solidFill>
                  <a:srgbClr val="002060"/>
                </a:solidFill>
                <a:latin typeface="+mj-lt"/>
              </a:rPr>
              <a:t>єдиним</a:t>
            </a:r>
            <a:r>
              <a:rPr lang="ru-RU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+mj-lt"/>
              </a:rPr>
              <a:t>привабливим</a:t>
            </a:r>
            <a:r>
              <a:rPr lang="ru-RU" sz="2800" b="1" dirty="0">
                <a:solidFill>
                  <a:srgbClr val="002060"/>
                </a:solidFill>
                <a:latin typeface="+mj-lt"/>
              </a:rPr>
              <a:t> моментом </a:t>
            </a:r>
            <a:r>
              <a:rPr lang="ru-RU" sz="2800" b="1" dirty="0" err="1">
                <a:solidFill>
                  <a:srgbClr val="002060"/>
                </a:solidFill>
                <a:latin typeface="+mj-lt"/>
              </a:rPr>
              <a:t>життя</a:t>
            </a:r>
            <a:r>
              <a:rPr lang="ru-RU" sz="2800" b="1" dirty="0">
                <a:solidFill>
                  <a:srgbClr val="002060"/>
                </a:solidFill>
                <a:latin typeface="+mj-lt"/>
              </a:rPr>
              <a:t> в </a:t>
            </a:r>
            <a:r>
              <a:rPr lang="ru-RU" sz="2800" b="1" dirty="0" err="1">
                <a:solidFill>
                  <a:srgbClr val="002060"/>
                </a:solidFill>
                <a:latin typeface="+mj-lt"/>
              </a:rPr>
              <a:t>навчальному</a:t>
            </a:r>
            <a:r>
              <a:rPr lang="ru-RU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+mj-lt"/>
              </a:rPr>
              <a:t>закладі</a:t>
            </a:r>
            <a:r>
              <a:rPr lang="ru-RU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+mj-lt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+mj-lt"/>
              </a:rPr>
            </a:br>
            <a:r>
              <a:rPr lang="ru-RU" sz="2800" b="1" dirty="0" smtClean="0">
                <a:solidFill>
                  <a:srgbClr val="002060"/>
                </a:solidFill>
                <a:latin typeface="+mj-lt"/>
              </a:rPr>
              <a:t>є </a:t>
            </a:r>
            <a:r>
              <a:rPr lang="ru-RU" sz="2800" b="1" dirty="0" err="1">
                <a:solidFill>
                  <a:srgbClr val="002060"/>
                </a:solidFill>
                <a:latin typeface="+mj-lt"/>
              </a:rPr>
              <a:t>довгоочікувана</a:t>
            </a:r>
            <a:r>
              <a:rPr lang="ru-RU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+mj-lt"/>
              </a:rPr>
              <a:t>перерва</a:t>
            </a:r>
            <a:r>
              <a:rPr lang="ru-RU" sz="2800" b="1" dirty="0">
                <a:solidFill>
                  <a:srgbClr val="002060"/>
                </a:solidFill>
                <a:latin typeface="+mj-lt"/>
              </a:rPr>
              <a:t>? </a:t>
            </a:r>
          </a:p>
        </p:txBody>
      </p:sp>
      <p:pic>
        <p:nvPicPr>
          <p:cNvPr id="1030" name="Picture 6" descr="https://nus.org.ua/wp-content/uploads/2019/08/Vidlunnya-IDEC-lajfhaky-vid-lektoriv-e15659657671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204" y="379957"/>
            <a:ext cx="2834643" cy="1892124"/>
          </a:xfrm>
          <a:prstGeom prst="rect">
            <a:avLst/>
          </a:prstGeom>
          <a:noFill/>
          <a:ln w="28575">
            <a:solidFill>
              <a:srgbClr val="99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87959" y="4909318"/>
            <a:ext cx="79928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990000"/>
                </a:solidFill>
                <a:latin typeface="+mj-lt"/>
              </a:rPr>
              <a:t>Багато</a:t>
            </a:r>
            <a:r>
              <a:rPr lang="ru-RU" sz="2800" b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ru-RU" sz="2800" b="1" dirty="0" err="1">
                <a:solidFill>
                  <a:srgbClr val="990000"/>
                </a:solidFill>
                <a:latin typeface="+mj-lt"/>
              </a:rPr>
              <a:t>педагогів</a:t>
            </a:r>
            <a:r>
              <a:rPr lang="ru-RU" sz="2800" b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ru-RU" sz="2800" b="1" dirty="0" err="1">
                <a:solidFill>
                  <a:srgbClr val="990000"/>
                </a:solidFill>
                <a:latin typeface="+mj-lt"/>
              </a:rPr>
              <a:t>вважають</a:t>
            </a:r>
            <a:r>
              <a:rPr lang="ru-RU" sz="2800" b="1" dirty="0">
                <a:solidFill>
                  <a:srgbClr val="990000"/>
                </a:solidFill>
                <a:latin typeface="+mj-lt"/>
              </a:rPr>
              <a:t>, </a:t>
            </a:r>
            <a:r>
              <a:rPr lang="ru-RU" sz="2800" b="1" dirty="0" err="1">
                <a:solidFill>
                  <a:srgbClr val="990000"/>
                </a:solidFill>
                <a:latin typeface="+mj-lt"/>
              </a:rPr>
              <a:t>що</a:t>
            </a:r>
            <a:r>
              <a:rPr lang="ru-RU" sz="2800" b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ru-RU" sz="2800" b="1" dirty="0" err="1">
                <a:solidFill>
                  <a:srgbClr val="990000"/>
                </a:solidFill>
                <a:latin typeface="+mj-lt"/>
              </a:rPr>
              <a:t>сформувавши</a:t>
            </a:r>
            <a:r>
              <a:rPr lang="ru-RU" sz="2800" b="1" dirty="0">
                <a:solidFill>
                  <a:srgbClr val="990000"/>
                </a:solidFill>
                <a:latin typeface="+mj-lt"/>
              </a:rPr>
              <a:t> у </a:t>
            </a:r>
            <a:r>
              <a:rPr lang="ru-RU" sz="2800" b="1" dirty="0" err="1">
                <a:solidFill>
                  <a:srgbClr val="990000"/>
                </a:solidFill>
                <a:latin typeface="+mj-lt"/>
              </a:rPr>
              <a:t>дитини</a:t>
            </a:r>
            <a:r>
              <a:rPr lang="ru-RU" sz="2800" b="1" dirty="0">
                <a:solidFill>
                  <a:srgbClr val="990000"/>
                </a:solidFill>
                <a:latin typeface="+mj-lt"/>
              </a:rPr>
              <a:t> «</a:t>
            </a:r>
            <a:r>
              <a:rPr lang="ru-RU" sz="2800" b="1" dirty="0" err="1">
                <a:solidFill>
                  <a:srgbClr val="990000"/>
                </a:solidFill>
                <a:latin typeface="+mj-lt"/>
              </a:rPr>
              <a:t>необхідний</a:t>
            </a:r>
            <a:r>
              <a:rPr lang="ru-RU" sz="2800" b="1" dirty="0">
                <a:solidFill>
                  <a:srgbClr val="990000"/>
                </a:solidFill>
                <a:latin typeface="+mj-lt"/>
              </a:rPr>
              <a:t>» </a:t>
            </a:r>
            <a:r>
              <a:rPr lang="ru-RU" sz="2800" b="1" u="sng" dirty="0" smtClean="0">
                <a:solidFill>
                  <a:srgbClr val="990000"/>
                </a:solidFill>
                <a:latin typeface="+mj-lt"/>
              </a:rPr>
              <a:t>МОТИВ</a:t>
            </a:r>
            <a:r>
              <a:rPr lang="ru-RU" sz="2800" b="1" dirty="0" smtClean="0">
                <a:solidFill>
                  <a:srgbClr val="990000"/>
                </a:solidFill>
                <a:latin typeface="+mj-lt"/>
              </a:rPr>
              <a:t>, </a:t>
            </a:r>
            <a:r>
              <a:rPr lang="ru-RU" sz="2800" b="1" dirty="0" err="1">
                <a:solidFill>
                  <a:srgbClr val="990000"/>
                </a:solidFill>
                <a:latin typeface="+mj-lt"/>
              </a:rPr>
              <a:t>можна</a:t>
            </a:r>
            <a:r>
              <a:rPr lang="ru-RU" sz="2800" b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ru-RU" sz="2800" b="1" dirty="0" err="1">
                <a:solidFill>
                  <a:srgbClr val="990000"/>
                </a:solidFill>
                <a:latin typeface="+mj-lt"/>
              </a:rPr>
              <a:t>домогтися</a:t>
            </a:r>
            <a:r>
              <a:rPr lang="ru-RU" sz="2800" b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ru-RU" sz="2800" b="1" u="sng" dirty="0" smtClean="0">
                <a:solidFill>
                  <a:srgbClr val="990000"/>
                </a:solidFill>
                <a:latin typeface="+mj-lt"/>
              </a:rPr>
              <a:t>ВИСОКИХ РЕЗУЛЬТАТІВ </a:t>
            </a:r>
            <a:r>
              <a:rPr lang="ru-RU" sz="2800" b="1" dirty="0" smtClean="0">
                <a:solidFill>
                  <a:srgbClr val="990000"/>
                </a:solidFill>
                <a:latin typeface="+mj-lt"/>
              </a:rPr>
              <a:t>і </a:t>
            </a:r>
            <a:r>
              <a:rPr lang="ru-RU" sz="2800" b="1" dirty="0">
                <a:solidFill>
                  <a:srgbClr val="990000"/>
                </a:solidFill>
                <a:latin typeface="+mj-lt"/>
              </a:rPr>
              <a:t>таким чином </a:t>
            </a:r>
            <a:r>
              <a:rPr lang="ru-RU" sz="2800" b="1" dirty="0" err="1">
                <a:solidFill>
                  <a:srgbClr val="990000"/>
                </a:solidFill>
                <a:latin typeface="+mj-lt"/>
              </a:rPr>
              <a:t>вирішити</a:t>
            </a:r>
            <a:r>
              <a:rPr lang="ru-RU" sz="2800" b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ru-RU" sz="2800" b="1" dirty="0" err="1">
                <a:solidFill>
                  <a:srgbClr val="990000"/>
                </a:solidFill>
                <a:latin typeface="+mj-lt"/>
              </a:rPr>
              <a:t>багато</a:t>
            </a:r>
            <a:r>
              <a:rPr lang="ru-RU" sz="2800" b="1" dirty="0">
                <a:solidFill>
                  <a:srgbClr val="990000"/>
                </a:solidFill>
                <a:latin typeface="+mj-lt"/>
              </a:rPr>
              <a:t> </a:t>
            </a:r>
            <a:r>
              <a:rPr lang="ru-RU" sz="2800" b="1" dirty="0" err="1">
                <a:solidFill>
                  <a:srgbClr val="990000"/>
                </a:solidFill>
                <a:latin typeface="+mj-lt"/>
              </a:rPr>
              <a:t>навчальних</a:t>
            </a:r>
            <a:r>
              <a:rPr lang="ru-RU" sz="2800" b="1" dirty="0">
                <a:solidFill>
                  <a:srgbClr val="990000"/>
                </a:solidFill>
                <a:latin typeface="+mj-lt"/>
              </a:rPr>
              <a:t> проблем.</a:t>
            </a:r>
            <a:endParaRPr lang="uk-UA" sz="2800" b="1" dirty="0">
              <a:solidFill>
                <a:srgbClr val="99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0369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3631" y="294323"/>
            <a:ext cx="48600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+mj-lt"/>
              </a:rPr>
              <a:t>Педагог </a:t>
            </a:r>
            <a:r>
              <a:rPr lang="ru-RU" sz="2800" b="1" dirty="0" err="1">
                <a:solidFill>
                  <a:srgbClr val="002060"/>
                </a:solidFill>
                <a:latin typeface="+mj-lt"/>
              </a:rPr>
              <a:t>може</a:t>
            </a:r>
            <a:r>
              <a:rPr lang="ru-RU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+mj-lt"/>
              </a:rPr>
              <a:t>сприяти</a:t>
            </a:r>
            <a:r>
              <a:rPr lang="ru-RU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+mj-lt"/>
              </a:rPr>
              <a:t>процесу</a:t>
            </a:r>
            <a:r>
              <a:rPr lang="ru-RU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+mj-lt"/>
              </a:rPr>
              <a:t>формування</a:t>
            </a:r>
            <a:r>
              <a:rPr lang="ru-RU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+mj-lt"/>
              </a:rPr>
              <a:t>мотивації</a:t>
            </a:r>
            <a:r>
              <a:rPr lang="ru-RU" sz="2800" b="1" dirty="0">
                <a:solidFill>
                  <a:srgbClr val="002060"/>
                </a:solidFill>
                <a:latin typeface="+mj-lt"/>
              </a:rPr>
              <a:t> у </a:t>
            </a:r>
            <a:r>
              <a:rPr lang="ru-RU" sz="2800" b="1" dirty="0" err="1">
                <a:solidFill>
                  <a:srgbClr val="002060"/>
                </a:solidFill>
                <a:latin typeface="+mj-lt"/>
              </a:rPr>
              <a:t>здобувачів</a:t>
            </a:r>
            <a:r>
              <a:rPr lang="ru-RU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+mj-lt"/>
              </a:rPr>
              <a:t>освіти</a:t>
            </a:r>
            <a:endParaRPr lang="uk-UA" sz="2800" b="1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2050" name="Picture 2" descr="Відлуння IDEC – лайфхаки від лекторів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944" y="260648"/>
            <a:ext cx="3928246" cy="2622104"/>
          </a:xfrm>
          <a:prstGeom prst="rect">
            <a:avLst/>
          </a:prstGeom>
          <a:noFill/>
          <a:ln w="28575">
            <a:solidFill>
              <a:srgbClr val="99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17647" y="193552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990000"/>
                </a:solidFill>
                <a:latin typeface="Verdana" panose="020B0604030504040204" pitchFamily="34" charset="0"/>
              </a:rPr>
              <a:t>Для </a:t>
            </a:r>
            <a:r>
              <a:rPr lang="ru-RU" b="1" dirty="0" err="1">
                <a:solidFill>
                  <a:srgbClr val="990000"/>
                </a:solidFill>
                <a:latin typeface="Verdana" panose="020B0604030504040204" pitchFamily="34" charset="0"/>
              </a:rPr>
              <a:t>цього</a:t>
            </a:r>
            <a:r>
              <a:rPr lang="ru-RU" b="1" dirty="0">
                <a:solidFill>
                  <a:srgbClr val="990000"/>
                </a:solidFill>
                <a:latin typeface="Verdana" panose="020B0604030504040204" pitchFamily="34" charset="0"/>
              </a:rPr>
              <a:t> як </a:t>
            </a:r>
            <a:r>
              <a:rPr lang="ru-RU" b="1" u="sng" dirty="0" err="1">
                <a:solidFill>
                  <a:srgbClr val="990000"/>
                </a:solidFill>
                <a:latin typeface="Verdana" panose="020B0604030504040204" pitchFamily="34" charset="0"/>
              </a:rPr>
              <a:t>вчителям</a:t>
            </a:r>
            <a:r>
              <a:rPr lang="ru-RU" b="1" u="sng" dirty="0">
                <a:solidFill>
                  <a:srgbClr val="990000"/>
                </a:solidFill>
                <a:latin typeface="Verdana" panose="020B0604030504040204" pitchFamily="34" charset="0"/>
              </a:rPr>
              <a:t>, так і батькам </a:t>
            </a:r>
            <a:r>
              <a:rPr lang="ru-RU" b="1" u="sng" dirty="0" err="1">
                <a:solidFill>
                  <a:srgbClr val="990000"/>
                </a:solidFill>
                <a:latin typeface="Verdana" panose="020B0604030504040204" pitchFamily="34" charset="0"/>
              </a:rPr>
              <a:t>необхідно</a:t>
            </a:r>
            <a:r>
              <a:rPr lang="ru-RU" b="1" u="sng" dirty="0">
                <a:solidFill>
                  <a:srgbClr val="990000"/>
                </a:solidFill>
                <a:latin typeface="Verdana" panose="020B0604030504040204" pitchFamily="34" charset="0"/>
              </a:rPr>
              <a:t> </a:t>
            </a:r>
            <a:r>
              <a:rPr lang="ru-RU" b="1" u="sng" dirty="0" err="1">
                <a:solidFill>
                  <a:srgbClr val="990000"/>
                </a:solidFill>
                <a:latin typeface="Verdana" panose="020B0604030504040204" pitchFamily="34" charset="0"/>
              </a:rPr>
              <a:t>дотримуватися</a:t>
            </a:r>
            <a:r>
              <a:rPr lang="ru-RU" b="1" u="sng" dirty="0">
                <a:solidFill>
                  <a:srgbClr val="990000"/>
                </a:solidFill>
                <a:latin typeface="Verdana" panose="020B0604030504040204" pitchFamily="34" charset="0"/>
              </a:rPr>
              <a:t> </a:t>
            </a:r>
            <a:r>
              <a:rPr lang="ru-RU" b="1" u="sng" dirty="0" smtClean="0">
                <a:solidFill>
                  <a:srgbClr val="990000"/>
                </a:solidFill>
                <a:latin typeface="Verdana" panose="020B0604030504040204" pitchFamily="34" charset="0"/>
              </a:rPr>
              <a:t>таких </a:t>
            </a:r>
            <a:r>
              <a:rPr lang="ru-RU" b="1" u="sng" dirty="0" err="1" smtClean="0">
                <a:solidFill>
                  <a:srgbClr val="990000"/>
                </a:solidFill>
                <a:latin typeface="Verdana" panose="020B0604030504040204" pitchFamily="34" charset="0"/>
              </a:rPr>
              <a:t>вимог</a:t>
            </a:r>
            <a:r>
              <a:rPr lang="ru-RU" u="sng" dirty="0" smtClean="0">
                <a:solidFill>
                  <a:srgbClr val="000000"/>
                </a:solidFill>
                <a:latin typeface="Verdana" panose="020B0604030504040204" pitchFamily="34" charset="0"/>
              </a:rPr>
              <a:t>:</a:t>
            </a:r>
            <a:endParaRPr lang="en-US" u="sng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uk-UA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7647" y="3135855"/>
            <a:ext cx="4572000" cy="2308324"/>
          </a:xfrm>
          <a:prstGeom prst="rect">
            <a:avLst/>
          </a:prstGeom>
          <a:ln w="28575">
            <a:solidFill>
              <a:srgbClr val="990000"/>
            </a:solidFill>
          </a:ln>
        </p:spPr>
        <p:txBody>
          <a:bodyPr>
            <a:spAutoFit/>
          </a:bodyPr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Якомога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менше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використовувати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на уроках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ситуацію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змагання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Краще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привчати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дитину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до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аналізу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і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порівняння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своїх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особистих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результатів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та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досягнень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. </a:t>
            </a:r>
            <a:endParaRPr lang="ru-RU" dirty="0" smtClean="0">
              <a:solidFill>
                <a:srgbClr val="002060"/>
              </a:solidFill>
              <a:latin typeface="Verdana" panose="020B0604030504040204" pitchFamily="34" charset="0"/>
            </a:endParaRPr>
          </a:p>
          <a:p>
            <a:pPr algn="ctr"/>
            <a:r>
              <a:rPr lang="ru-RU" dirty="0" err="1" smtClean="0">
                <a:solidFill>
                  <a:srgbClr val="002060"/>
                </a:solidFill>
                <a:latin typeface="Verdana" panose="020B0604030504040204" pitchFamily="34" charset="0"/>
              </a:rPr>
              <a:t>Ситуацію</a:t>
            </a:r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змагання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можна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переключити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на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ігрові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види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діяльності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.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35218" y="3154859"/>
            <a:ext cx="4003972" cy="2308324"/>
          </a:xfrm>
          <a:prstGeom prst="rect">
            <a:avLst/>
          </a:prstGeom>
          <a:ln w="28575">
            <a:solidFill>
              <a:srgbClr val="99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Необхідно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пам'ятати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й </a:t>
            </a:r>
            <a:r>
              <a:rPr lang="ru-RU" dirty="0" smtClean="0">
                <a:solidFill>
                  <a:srgbClr val="002060"/>
                </a:solidFill>
                <a:latin typeface="Verdana" panose="020B0604030504040204" pitchFamily="34" charset="0"/>
              </a:rPr>
              <a:t>про 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те,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що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покарання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за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неправильне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вирішення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навчальних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завдань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є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найостаннішим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і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найменш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ефективним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заходом,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який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завжди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викликає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негативні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емоції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й негативно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впливає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на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ставлення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дитини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до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навчання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.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80120" y="5541039"/>
            <a:ext cx="7164288" cy="1200329"/>
          </a:xfrm>
          <a:prstGeom prst="rect">
            <a:avLst/>
          </a:prstGeom>
          <a:ln w="28575">
            <a:solidFill>
              <a:srgbClr val="99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Намагатися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уникати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встановлення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часових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обмежень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там, де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це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можливо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, тому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що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це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не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лише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пригнічує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розвиток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твор­чості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, а й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перешкоджає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розвиту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внутрішньої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мотивації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.</a:t>
            </a:r>
            <a:endParaRPr lang="uk-U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77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59825" y="2780928"/>
            <a:ext cx="4316806" cy="1754326"/>
          </a:xfrm>
          <a:prstGeom prst="rect">
            <a:avLst/>
          </a:prstGeom>
          <a:ln w="28575">
            <a:solidFill>
              <a:srgbClr val="99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Намагатися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уникати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встановлення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часових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обмежень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там, де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це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можливо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, тому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що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це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не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лише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пригнічує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розвиток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твор­чості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, а й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перешкоджає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розвиту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внутрішньої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мотивації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.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59825" y="4797152"/>
            <a:ext cx="8424349" cy="1477328"/>
          </a:xfrm>
          <a:prstGeom prst="rect">
            <a:avLst/>
          </a:prstGeom>
          <a:ln w="28575">
            <a:solidFill>
              <a:srgbClr val="99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Стежити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за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тим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щоб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навчальні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завдання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не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лише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відповідали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віковим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обмеженням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, а й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мали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рівень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оптимальної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складності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(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посильні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завдання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),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сприяли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виявленню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майстерності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та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компетентності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дитини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Регулювати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рівень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складності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завдань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щоразу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підвищуючи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її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. (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створення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ситуації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успіху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)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57772" y="1530658"/>
            <a:ext cx="5112568" cy="923330"/>
          </a:xfrm>
          <a:prstGeom prst="rect">
            <a:avLst/>
          </a:prstGeom>
          <a:ln w="28575">
            <a:solidFill>
              <a:srgbClr val="99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 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Надавати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дитині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право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вибору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навчального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завдання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, не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обмежуючи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при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цьому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її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свободи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.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60032" y="2780928"/>
            <a:ext cx="4020616" cy="1754326"/>
          </a:xfrm>
          <a:prstGeom prst="rect">
            <a:avLst/>
          </a:prstGeom>
          <a:ln w="28575">
            <a:solidFill>
              <a:srgbClr val="99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Бажано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підбирати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навчальні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завдання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з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елементом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новизни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та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непередбачуваності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що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сприяє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формуванню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внутрішнього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інтересу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під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час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його</a:t>
            </a:r>
            <a:r>
              <a:rPr lang="ru-RU" dirty="0">
                <a:solidFill>
                  <a:srgbClr val="002060"/>
                </a:solidFill>
                <a:latin typeface="Verdana" panose="020B0604030504040204" pitchFamily="34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Verdana" panose="020B0604030504040204" pitchFamily="34" charset="0"/>
              </a:rPr>
              <a:t>виконання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-1" y="34543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990000"/>
                </a:solidFill>
                <a:latin typeface="Verdana" panose="020B0604030504040204" pitchFamily="34" charset="0"/>
              </a:rPr>
              <a:t>Для </a:t>
            </a:r>
            <a:r>
              <a:rPr lang="ru-RU" b="1" dirty="0" err="1">
                <a:solidFill>
                  <a:srgbClr val="990000"/>
                </a:solidFill>
                <a:latin typeface="Verdana" panose="020B0604030504040204" pitchFamily="34" charset="0"/>
              </a:rPr>
              <a:t>цього</a:t>
            </a:r>
            <a:r>
              <a:rPr lang="ru-RU" b="1" dirty="0">
                <a:solidFill>
                  <a:srgbClr val="990000"/>
                </a:solidFill>
                <a:latin typeface="Verdana" panose="020B0604030504040204" pitchFamily="34" charset="0"/>
              </a:rPr>
              <a:t> як </a:t>
            </a:r>
            <a:r>
              <a:rPr lang="ru-RU" b="1" u="sng" dirty="0" err="1">
                <a:solidFill>
                  <a:srgbClr val="990000"/>
                </a:solidFill>
                <a:latin typeface="Verdana" panose="020B0604030504040204" pitchFamily="34" charset="0"/>
              </a:rPr>
              <a:t>вчителям</a:t>
            </a:r>
            <a:r>
              <a:rPr lang="ru-RU" b="1" u="sng" dirty="0">
                <a:solidFill>
                  <a:srgbClr val="990000"/>
                </a:solidFill>
                <a:latin typeface="Verdana" panose="020B0604030504040204" pitchFamily="34" charset="0"/>
              </a:rPr>
              <a:t>, так і батькам </a:t>
            </a:r>
            <a:r>
              <a:rPr lang="ru-RU" b="1" u="sng" dirty="0" smtClean="0">
                <a:solidFill>
                  <a:srgbClr val="990000"/>
                </a:solidFill>
                <a:latin typeface="Verdana" panose="020B0604030504040204" pitchFamily="34" charset="0"/>
              </a:rPr>
              <a:t/>
            </a:r>
            <a:br>
              <a:rPr lang="ru-RU" b="1" u="sng" dirty="0" smtClean="0">
                <a:solidFill>
                  <a:srgbClr val="990000"/>
                </a:solidFill>
                <a:latin typeface="Verdana" panose="020B0604030504040204" pitchFamily="34" charset="0"/>
              </a:rPr>
            </a:br>
            <a:r>
              <a:rPr lang="ru-RU" b="1" u="sng" dirty="0" err="1" smtClean="0">
                <a:solidFill>
                  <a:srgbClr val="990000"/>
                </a:solidFill>
                <a:latin typeface="Verdana" panose="020B0604030504040204" pitchFamily="34" charset="0"/>
              </a:rPr>
              <a:t>необхідно</a:t>
            </a:r>
            <a:r>
              <a:rPr lang="ru-RU" b="1" u="sng" dirty="0" smtClean="0">
                <a:solidFill>
                  <a:srgbClr val="990000"/>
                </a:solidFill>
                <a:latin typeface="Verdana" panose="020B0604030504040204" pitchFamily="34" charset="0"/>
              </a:rPr>
              <a:t> </a:t>
            </a:r>
            <a:r>
              <a:rPr lang="ru-RU" b="1" u="sng" dirty="0" err="1">
                <a:solidFill>
                  <a:srgbClr val="990000"/>
                </a:solidFill>
                <a:latin typeface="Verdana" panose="020B0604030504040204" pitchFamily="34" charset="0"/>
              </a:rPr>
              <a:t>дотримуватися</a:t>
            </a:r>
            <a:r>
              <a:rPr lang="ru-RU" b="1" u="sng" dirty="0">
                <a:solidFill>
                  <a:srgbClr val="990000"/>
                </a:solidFill>
                <a:latin typeface="Verdana" panose="020B0604030504040204" pitchFamily="34" charset="0"/>
              </a:rPr>
              <a:t> </a:t>
            </a:r>
            <a:r>
              <a:rPr lang="ru-RU" b="1" u="sng" dirty="0" smtClean="0">
                <a:solidFill>
                  <a:srgbClr val="990000"/>
                </a:solidFill>
                <a:latin typeface="Verdana" panose="020B0604030504040204" pitchFamily="34" charset="0"/>
              </a:rPr>
              <a:t>таких </a:t>
            </a:r>
            <a:r>
              <a:rPr lang="ru-RU" b="1" u="sng" dirty="0" err="1" smtClean="0">
                <a:solidFill>
                  <a:srgbClr val="990000"/>
                </a:solidFill>
                <a:latin typeface="Verdana" panose="020B0604030504040204" pitchFamily="34" charset="0"/>
              </a:rPr>
              <a:t>вимог</a:t>
            </a:r>
            <a:r>
              <a:rPr lang="ru-RU" u="sng" dirty="0" smtClean="0">
                <a:solidFill>
                  <a:srgbClr val="000000"/>
                </a:solidFill>
                <a:latin typeface="Verdana" panose="020B0604030504040204" pitchFamily="34" charset="0"/>
              </a:rPr>
              <a:t>:</a:t>
            </a:r>
            <a:endParaRPr lang="en-US" u="sng" dirty="0" smtClean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226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hlinkClick r:id="rId2" action="ppaction://hlinkpres?slideindex=1&amp;slidetitle="/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95536" y="1412776"/>
            <a:ext cx="8136904" cy="4536504"/>
          </a:xfrm>
          <a:prstGeom prst="rect">
            <a:avLst/>
          </a:prstGeom>
          <a:ln w="28575">
            <a:solidFill>
              <a:srgbClr val="990000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980221" y="332656"/>
            <a:ext cx="72555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3600" dirty="0">
                <a:solidFill>
                  <a:srgbClr val="990000"/>
                </a:solidFill>
                <a:latin typeface="+mj-lt"/>
                <a:ea typeface="Calibri" panose="020F0502020204030204" pitchFamily="34" charset="0"/>
              </a:rPr>
              <a:t>Перевірка </a:t>
            </a:r>
            <a:r>
              <a:rPr lang="uk-UA" sz="3600" dirty="0" smtClean="0">
                <a:solidFill>
                  <a:srgbClr val="990000"/>
                </a:solidFill>
                <a:latin typeface="+mj-lt"/>
                <a:ea typeface="Calibri" panose="020F0502020204030204" pitchFamily="34" charset="0"/>
              </a:rPr>
              <a:t>знань (тестові запитання)</a:t>
            </a:r>
            <a:endParaRPr lang="uk-UA" sz="3600" dirty="0">
              <a:solidFill>
                <a:srgbClr val="99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4822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b="2087"/>
          <a:stretch/>
        </p:blipFill>
        <p:spPr>
          <a:xfrm>
            <a:off x="6131371" y="2492896"/>
            <a:ext cx="2880000" cy="3744416"/>
          </a:xfrm>
          <a:prstGeom prst="rect">
            <a:avLst/>
          </a:prstGeom>
          <a:ln w="28575">
            <a:solidFill>
              <a:srgbClr val="990000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24" y="2492896"/>
            <a:ext cx="2880000" cy="3736708"/>
          </a:xfrm>
          <a:prstGeom prst="rect">
            <a:avLst/>
          </a:prstGeom>
          <a:ln w="28575">
            <a:solidFill>
              <a:srgbClr val="990000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2492896"/>
            <a:ext cx="2880000" cy="3744416"/>
          </a:xfrm>
          <a:prstGeom prst="rect">
            <a:avLst/>
          </a:prstGeom>
          <a:ln w="28575">
            <a:solidFill>
              <a:srgbClr val="990000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539552" y="548680"/>
            <a:ext cx="8208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uk-UA" sz="2800" dirty="0">
                <a:solidFill>
                  <a:srgbClr val="002060"/>
                </a:solidFill>
                <a:latin typeface="+mj-lt"/>
              </a:rPr>
              <a:t>Інтерактивна вправа «Інформаційне доміно»</a:t>
            </a:r>
            <a:endParaRPr lang="ru-RU" sz="2800" dirty="0">
              <a:solidFill>
                <a:srgbClr val="002060"/>
              </a:solidFill>
              <a:latin typeface="+mj-lt"/>
            </a:endParaRPr>
          </a:p>
          <a:p>
            <a:pPr algn="ctr">
              <a:spcAft>
                <a:spcPts val="0"/>
              </a:spcAft>
            </a:pPr>
            <a:r>
              <a:rPr lang="uk-UA" sz="2800" dirty="0">
                <a:solidFill>
                  <a:srgbClr val="002060"/>
                </a:solidFill>
                <a:latin typeface="+mj-lt"/>
              </a:rPr>
              <a:t>По принципу доміно скласти картки у відповідності, початок – картка Старт, кінець – картка </a:t>
            </a:r>
            <a:r>
              <a:rPr lang="uk-UA" sz="2800" dirty="0" err="1">
                <a:solidFill>
                  <a:srgbClr val="002060"/>
                </a:solidFill>
                <a:latin typeface="+mj-lt"/>
              </a:rPr>
              <a:t>Фініщ</a:t>
            </a:r>
            <a:r>
              <a:rPr lang="uk-UA" sz="2800" dirty="0">
                <a:solidFill>
                  <a:srgbClr val="002060"/>
                </a:solidFill>
                <a:latin typeface="+mj-lt"/>
              </a:rPr>
              <a:t>.</a:t>
            </a:r>
            <a:endParaRPr lang="ru-RU" sz="28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7351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3639</TotalTime>
  <Words>539</Words>
  <Application>Microsoft Office PowerPoint</Application>
  <PresentationFormat>Экран (4:3)</PresentationFormat>
  <Paragraphs>51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Times New Roman</vt:lpstr>
      <vt:lpstr>Verdana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User</cp:lastModifiedBy>
  <cp:revision>433</cp:revision>
  <dcterms:created xsi:type="dcterms:W3CDTF">2021-04-05T09:28:40Z</dcterms:created>
  <dcterms:modified xsi:type="dcterms:W3CDTF">2022-11-08T09:33:32Z</dcterms:modified>
</cp:coreProperties>
</file>