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5" r:id="rId2"/>
    <p:sldId id="283" r:id="rId3"/>
    <p:sldId id="281" r:id="rId4"/>
    <p:sldId id="268" r:id="rId5"/>
    <p:sldId id="280" r:id="rId6"/>
    <p:sldId id="282" r:id="rId7"/>
    <p:sldId id="284" r:id="rId8"/>
    <p:sldId id="285" r:id="rId9"/>
    <p:sldId id="272" r:id="rId10"/>
    <p:sldId id="267" r:id="rId11"/>
    <p:sldId id="273" r:id="rId12"/>
    <p:sldId id="278" r:id="rId13"/>
    <p:sldId id="279" r:id="rId14"/>
    <p:sldId id="277" r:id="rId15"/>
    <p:sldId id="276" r:id="rId16"/>
    <p:sldId id="266" r:id="rId17"/>
    <p:sldId id="258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 Admin" initials="AA" lastIdx="1" clrIdx="0">
    <p:extLst>
      <p:ext uri="{19B8F6BF-5375-455C-9EA6-DF929625EA0E}">
        <p15:presenceInfo xmlns:p15="http://schemas.microsoft.com/office/powerpoint/2012/main" userId="8d742be06cd2b2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3D6AF-588C-49A3-B36A-B47A5B65ACD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F30D14A-2AED-4B8E-89C6-FCA9B0F24BF2}">
      <dgm:prSet phldrT="[Текст]" custT="1"/>
      <dgm:spPr/>
      <dgm:t>
        <a:bodyPr/>
        <a:lstStyle/>
        <a:p>
          <a:r>
            <a:rPr lang="uk-UA" sz="3200" b="1" dirty="0">
              <a:solidFill>
                <a:schemeClr val="tx1"/>
              </a:solidFill>
            </a:rPr>
            <a:t>ЦІЛІ</a:t>
          </a:r>
          <a:endParaRPr lang="uk-UA" sz="1200" b="1" dirty="0">
            <a:solidFill>
              <a:schemeClr val="tx1"/>
            </a:solidFill>
          </a:endParaRPr>
        </a:p>
      </dgm:t>
    </dgm:pt>
    <dgm:pt modelId="{10E8E7B2-DD82-421D-92A2-3BF8257FE9D2}" type="parTrans" cxnId="{C9BBD6DE-11A1-45E3-835F-E701BFE23281}">
      <dgm:prSet/>
      <dgm:spPr/>
      <dgm:t>
        <a:bodyPr/>
        <a:lstStyle/>
        <a:p>
          <a:endParaRPr lang="uk-UA"/>
        </a:p>
      </dgm:t>
    </dgm:pt>
    <dgm:pt modelId="{8D2E3155-35E4-4C62-9F60-C39555B67DAC}" type="sibTrans" cxnId="{C9BBD6DE-11A1-45E3-835F-E701BFE23281}">
      <dgm:prSet/>
      <dgm:spPr/>
      <dgm:t>
        <a:bodyPr/>
        <a:lstStyle/>
        <a:p>
          <a:endParaRPr lang="uk-UA" dirty="0"/>
        </a:p>
      </dgm:t>
    </dgm:pt>
    <dgm:pt modelId="{667C1D78-C64E-484F-9495-A20B71B96013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tx1"/>
              </a:solidFill>
            </a:rPr>
            <a:t>ІНСТРУКЦІЇ</a:t>
          </a:r>
          <a:endParaRPr lang="uk-UA" sz="1200" b="1" dirty="0">
            <a:solidFill>
              <a:schemeClr val="tx1"/>
            </a:solidFill>
          </a:endParaRPr>
        </a:p>
      </dgm:t>
    </dgm:pt>
    <dgm:pt modelId="{1FE882B3-D65A-4727-85FA-E74093A30246}" type="parTrans" cxnId="{AF210771-C1EF-4922-891B-F6E1FFA35C4A}">
      <dgm:prSet/>
      <dgm:spPr/>
      <dgm:t>
        <a:bodyPr/>
        <a:lstStyle/>
        <a:p>
          <a:endParaRPr lang="uk-UA"/>
        </a:p>
      </dgm:t>
    </dgm:pt>
    <dgm:pt modelId="{6B05584B-8AC9-497B-BD16-924AED9DF9D1}" type="sibTrans" cxnId="{AF210771-C1EF-4922-891B-F6E1FFA35C4A}">
      <dgm:prSet/>
      <dgm:spPr/>
      <dgm:t>
        <a:bodyPr/>
        <a:lstStyle/>
        <a:p>
          <a:endParaRPr lang="uk-UA" dirty="0"/>
        </a:p>
      </dgm:t>
    </dgm:pt>
    <dgm:pt modelId="{D9633072-8B38-424E-8296-379A2D9738B6}">
      <dgm:prSet phldrT="[Текст]" custT="1"/>
      <dgm:spPr/>
      <dgm:t>
        <a:bodyPr/>
        <a:lstStyle/>
        <a:p>
          <a:r>
            <a:rPr lang="uk-UA" sz="1400" b="1" dirty="0">
              <a:solidFill>
                <a:schemeClr val="tx1"/>
              </a:solidFill>
            </a:rPr>
            <a:t>оцінювання</a:t>
          </a:r>
        </a:p>
      </dgm:t>
    </dgm:pt>
    <dgm:pt modelId="{30DED6C7-7750-4C94-8C79-A9D6D8D9E3D9}" type="parTrans" cxnId="{F1A17C96-6965-44CC-8045-9B4CA4D40B3B}">
      <dgm:prSet/>
      <dgm:spPr/>
      <dgm:t>
        <a:bodyPr/>
        <a:lstStyle/>
        <a:p>
          <a:endParaRPr lang="uk-UA"/>
        </a:p>
      </dgm:t>
    </dgm:pt>
    <dgm:pt modelId="{89779294-2B58-4333-B796-1F077566383A}" type="sibTrans" cxnId="{F1A17C96-6965-44CC-8045-9B4CA4D40B3B}">
      <dgm:prSet/>
      <dgm:spPr/>
      <dgm:t>
        <a:bodyPr/>
        <a:lstStyle/>
        <a:p>
          <a:endParaRPr lang="uk-UA" dirty="0"/>
        </a:p>
      </dgm:t>
    </dgm:pt>
    <dgm:pt modelId="{6F50D736-922B-4596-BCC8-ADE231619295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</a:rPr>
            <a:t>ЗВОРОТНІЙ З’ВЯЗОК</a:t>
          </a:r>
        </a:p>
      </dgm:t>
    </dgm:pt>
    <dgm:pt modelId="{E58EB87E-39FF-455A-8A6C-3F8A6E8F43B2}" type="parTrans" cxnId="{DFED7204-9B4E-477F-AC52-EF4B04F68BA8}">
      <dgm:prSet/>
      <dgm:spPr/>
      <dgm:t>
        <a:bodyPr/>
        <a:lstStyle/>
        <a:p>
          <a:endParaRPr lang="uk-UA"/>
        </a:p>
      </dgm:t>
    </dgm:pt>
    <dgm:pt modelId="{4EB45532-6081-40FF-9742-1B4D62037C9D}" type="sibTrans" cxnId="{DFED7204-9B4E-477F-AC52-EF4B04F68BA8}">
      <dgm:prSet/>
      <dgm:spPr/>
      <dgm:t>
        <a:bodyPr/>
        <a:lstStyle/>
        <a:p>
          <a:endParaRPr lang="uk-UA" dirty="0"/>
        </a:p>
      </dgm:t>
    </dgm:pt>
    <dgm:pt modelId="{1B755101-A6FC-4A45-B065-F813CCBB8026}" type="pres">
      <dgm:prSet presAssocID="{D4B3D6AF-588C-49A3-B36A-B47A5B65A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32AA21-845E-4982-A969-A1B57155B37F}" type="pres">
      <dgm:prSet presAssocID="{3F30D14A-2AED-4B8E-89C6-FCA9B0F24B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6F7E6-4058-44B5-ADC0-DFC273EEFBE7}" type="pres">
      <dgm:prSet presAssocID="{8D2E3155-35E4-4C62-9F60-C39555B67DA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FE1C55C-52FB-4E68-A450-C9E2B122D93C}" type="pres">
      <dgm:prSet presAssocID="{8D2E3155-35E4-4C62-9F60-C39555B67DA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2E8C45E-6E1A-4849-8CB5-C29F4ABFC750}" type="pres">
      <dgm:prSet presAssocID="{667C1D78-C64E-484F-9495-A20B71B9601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4BAE8-DBFD-4919-BA0A-0917AD209CFF}" type="pres">
      <dgm:prSet presAssocID="{6B05584B-8AC9-497B-BD16-924AED9DF9D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8C176EA-445B-4322-B105-FA561C54A1E9}" type="pres">
      <dgm:prSet presAssocID="{6B05584B-8AC9-497B-BD16-924AED9DF9D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798E714-1AB8-40C2-AD55-FDA25197B788}" type="pres">
      <dgm:prSet presAssocID="{D9633072-8B38-424E-8296-379A2D9738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A06B9-03D4-4841-AE7E-BEE378AA5319}" type="pres">
      <dgm:prSet presAssocID="{89779294-2B58-4333-B796-1F077566383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ACF5809-1BF2-4113-95B6-DDA569586D3F}" type="pres">
      <dgm:prSet presAssocID="{89779294-2B58-4333-B796-1F077566383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B94A11C-44BD-43C6-A7C2-F5DACA1C3261}" type="pres">
      <dgm:prSet presAssocID="{6F50D736-922B-4596-BCC8-ADE2316192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660E7-74A3-44AE-9234-C6EF16E6E7D8}" type="pres">
      <dgm:prSet presAssocID="{4EB45532-6081-40FF-9742-1B4D62037C9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9888FFC-C2F2-4236-8F0C-FBC4DDA9A5D9}" type="pres">
      <dgm:prSet presAssocID="{4EB45532-6081-40FF-9742-1B4D62037C9D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A729EC4-FB75-4121-BA66-2F9CD39039A8}" type="presOf" srcId="{4EB45532-6081-40FF-9742-1B4D62037C9D}" destId="{63D660E7-74A3-44AE-9234-C6EF16E6E7D8}" srcOrd="0" destOrd="0" presId="urn:microsoft.com/office/officeart/2005/8/layout/cycle2"/>
    <dgm:cxn modelId="{C9BBD6DE-11A1-45E3-835F-E701BFE23281}" srcId="{D4B3D6AF-588C-49A3-B36A-B47A5B65ACD6}" destId="{3F30D14A-2AED-4B8E-89C6-FCA9B0F24BF2}" srcOrd="0" destOrd="0" parTransId="{10E8E7B2-DD82-421D-92A2-3BF8257FE9D2}" sibTransId="{8D2E3155-35E4-4C62-9F60-C39555B67DAC}"/>
    <dgm:cxn modelId="{402EFB6F-FB0C-476E-84CD-66329C237B2D}" type="presOf" srcId="{D9633072-8B38-424E-8296-379A2D9738B6}" destId="{D798E714-1AB8-40C2-AD55-FDA25197B788}" srcOrd="0" destOrd="0" presId="urn:microsoft.com/office/officeart/2005/8/layout/cycle2"/>
    <dgm:cxn modelId="{09F83917-88AD-455E-94F4-13C53EBFB61A}" type="presOf" srcId="{6F50D736-922B-4596-BCC8-ADE231619295}" destId="{7B94A11C-44BD-43C6-A7C2-F5DACA1C3261}" srcOrd="0" destOrd="0" presId="urn:microsoft.com/office/officeart/2005/8/layout/cycle2"/>
    <dgm:cxn modelId="{1C01A75E-DF21-4289-A25F-CD6DAB9FBFBC}" type="presOf" srcId="{3F30D14A-2AED-4B8E-89C6-FCA9B0F24BF2}" destId="{7E32AA21-845E-4982-A969-A1B57155B37F}" srcOrd="0" destOrd="0" presId="urn:microsoft.com/office/officeart/2005/8/layout/cycle2"/>
    <dgm:cxn modelId="{DFED7204-9B4E-477F-AC52-EF4B04F68BA8}" srcId="{D4B3D6AF-588C-49A3-B36A-B47A5B65ACD6}" destId="{6F50D736-922B-4596-BCC8-ADE231619295}" srcOrd="3" destOrd="0" parTransId="{E58EB87E-39FF-455A-8A6C-3F8A6E8F43B2}" sibTransId="{4EB45532-6081-40FF-9742-1B4D62037C9D}"/>
    <dgm:cxn modelId="{60BD9F02-1AF3-45AD-B73C-990F3034B969}" type="presOf" srcId="{667C1D78-C64E-484F-9495-A20B71B96013}" destId="{D2E8C45E-6E1A-4849-8CB5-C29F4ABFC750}" srcOrd="0" destOrd="0" presId="urn:microsoft.com/office/officeart/2005/8/layout/cycle2"/>
    <dgm:cxn modelId="{4769CFEB-D4F8-47FD-84AF-711F33AD4B0A}" type="presOf" srcId="{8D2E3155-35E4-4C62-9F60-C39555B67DAC}" destId="{2C96F7E6-4058-44B5-ADC0-DFC273EEFBE7}" srcOrd="0" destOrd="0" presId="urn:microsoft.com/office/officeart/2005/8/layout/cycle2"/>
    <dgm:cxn modelId="{E48591E0-A5CE-4B54-954A-7F7F7AF3F25C}" type="presOf" srcId="{8D2E3155-35E4-4C62-9F60-C39555B67DAC}" destId="{BFE1C55C-52FB-4E68-A450-C9E2B122D93C}" srcOrd="1" destOrd="0" presId="urn:microsoft.com/office/officeart/2005/8/layout/cycle2"/>
    <dgm:cxn modelId="{D9CC921E-ADF1-4EE2-A83D-1B2E88E697B3}" type="presOf" srcId="{6B05584B-8AC9-497B-BD16-924AED9DF9D1}" destId="{A8C176EA-445B-4322-B105-FA561C54A1E9}" srcOrd="1" destOrd="0" presId="urn:microsoft.com/office/officeart/2005/8/layout/cycle2"/>
    <dgm:cxn modelId="{20AFE21F-C325-4CFA-AD03-93B176DC02FD}" type="presOf" srcId="{89779294-2B58-4333-B796-1F077566383A}" destId="{0ACF5809-1BF2-4113-95B6-DDA569586D3F}" srcOrd="1" destOrd="0" presId="urn:microsoft.com/office/officeart/2005/8/layout/cycle2"/>
    <dgm:cxn modelId="{4914A7B1-E8AF-4A76-B19F-0E0F8ADF8D13}" type="presOf" srcId="{D4B3D6AF-588C-49A3-B36A-B47A5B65ACD6}" destId="{1B755101-A6FC-4A45-B065-F813CCBB8026}" srcOrd="0" destOrd="0" presId="urn:microsoft.com/office/officeart/2005/8/layout/cycle2"/>
    <dgm:cxn modelId="{08FCDBD8-941E-4BC3-A568-19587863366B}" type="presOf" srcId="{89779294-2B58-4333-B796-1F077566383A}" destId="{6F3A06B9-03D4-4841-AE7E-BEE378AA5319}" srcOrd="0" destOrd="0" presId="urn:microsoft.com/office/officeart/2005/8/layout/cycle2"/>
    <dgm:cxn modelId="{78E7ED1D-D67F-4898-9917-514548BD243E}" type="presOf" srcId="{4EB45532-6081-40FF-9742-1B4D62037C9D}" destId="{79888FFC-C2F2-4236-8F0C-FBC4DDA9A5D9}" srcOrd="1" destOrd="0" presId="urn:microsoft.com/office/officeart/2005/8/layout/cycle2"/>
    <dgm:cxn modelId="{AF210771-C1EF-4922-891B-F6E1FFA35C4A}" srcId="{D4B3D6AF-588C-49A3-B36A-B47A5B65ACD6}" destId="{667C1D78-C64E-484F-9495-A20B71B96013}" srcOrd="1" destOrd="0" parTransId="{1FE882B3-D65A-4727-85FA-E74093A30246}" sibTransId="{6B05584B-8AC9-497B-BD16-924AED9DF9D1}"/>
    <dgm:cxn modelId="{8D0EA819-F96F-406C-9DA2-87AD49C20ED5}" type="presOf" srcId="{6B05584B-8AC9-497B-BD16-924AED9DF9D1}" destId="{6F24BAE8-DBFD-4919-BA0A-0917AD209CFF}" srcOrd="0" destOrd="0" presId="urn:microsoft.com/office/officeart/2005/8/layout/cycle2"/>
    <dgm:cxn modelId="{F1A17C96-6965-44CC-8045-9B4CA4D40B3B}" srcId="{D4B3D6AF-588C-49A3-B36A-B47A5B65ACD6}" destId="{D9633072-8B38-424E-8296-379A2D9738B6}" srcOrd="2" destOrd="0" parTransId="{30DED6C7-7750-4C94-8C79-A9D6D8D9E3D9}" sibTransId="{89779294-2B58-4333-B796-1F077566383A}"/>
    <dgm:cxn modelId="{08038F46-E8EC-4292-A8D8-36C881960155}" type="presParOf" srcId="{1B755101-A6FC-4A45-B065-F813CCBB8026}" destId="{7E32AA21-845E-4982-A969-A1B57155B37F}" srcOrd="0" destOrd="0" presId="urn:microsoft.com/office/officeart/2005/8/layout/cycle2"/>
    <dgm:cxn modelId="{6C324364-30CC-4659-82C3-7F8C4F913041}" type="presParOf" srcId="{1B755101-A6FC-4A45-B065-F813CCBB8026}" destId="{2C96F7E6-4058-44B5-ADC0-DFC273EEFBE7}" srcOrd="1" destOrd="0" presId="urn:microsoft.com/office/officeart/2005/8/layout/cycle2"/>
    <dgm:cxn modelId="{F93B7F52-5A89-42E7-A3B8-5A0608A95751}" type="presParOf" srcId="{2C96F7E6-4058-44B5-ADC0-DFC273EEFBE7}" destId="{BFE1C55C-52FB-4E68-A450-C9E2B122D93C}" srcOrd="0" destOrd="0" presId="urn:microsoft.com/office/officeart/2005/8/layout/cycle2"/>
    <dgm:cxn modelId="{5B6EE760-C719-4A49-9E4A-D786BE018EE8}" type="presParOf" srcId="{1B755101-A6FC-4A45-B065-F813CCBB8026}" destId="{D2E8C45E-6E1A-4849-8CB5-C29F4ABFC750}" srcOrd="2" destOrd="0" presId="urn:microsoft.com/office/officeart/2005/8/layout/cycle2"/>
    <dgm:cxn modelId="{E24448B2-EE2B-4BB9-B046-E5360B873D3C}" type="presParOf" srcId="{1B755101-A6FC-4A45-B065-F813CCBB8026}" destId="{6F24BAE8-DBFD-4919-BA0A-0917AD209CFF}" srcOrd="3" destOrd="0" presId="urn:microsoft.com/office/officeart/2005/8/layout/cycle2"/>
    <dgm:cxn modelId="{ED041265-9541-44B6-80D9-95BCA432E3A0}" type="presParOf" srcId="{6F24BAE8-DBFD-4919-BA0A-0917AD209CFF}" destId="{A8C176EA-445B-4322-B105-FA561C54A1E9}" srcOrd="0" destOrd="0" presId="urn:microsoft.com/office/officeart/2005/8/layout/cycle2"/>
    <dgm:cxn modelId="{25E9B884-E0E8-4267-9DD3-1CB9AE792C0A}" type="presParOf" srcId="{1B755101-A6FC-4A45-B065-F813CCBB8026}" destId="{D798E714-1AB8-40C2-AD55-FDA25197B788}" srcOrd="4" destOrd="0" presId="urn:microsoft.com/office/officeart/2005/8/layout/cycle2"/>
    <dgm:cxn modelId="{FEF16E1D-25F9-4A28-8908-CFB13452A32C}" type="presParOf" srcId="{1B755101-A6FC-4A45-B065-F813CCBB8026}" destId="{6F3A06B9-03D4-4841-AE7E-BEE378AA5319}" srcOrd="5" destOrd="0" presId="urn:microsoft.com/office/officeart/2005/8/layout/cycle2"/>
    <dgm:cxn modelId="{EE3661F7-4F43-47D5-80E9-8B856713B18D}" type="presParOf" srcId="{6F3A06B9-03D4-4841-AE7E-BEE378AA5319}" destId="{0ACF5809-1BF2-4113-95B6-DDA569586D3F}" srcOrd="0" destOrd="0" presId="urn:microsoft.com/office/officeart/2005/8/layout/cycle2"/>
    <dgm:cxn modelId="{BB16B744-C4FC-41BA-AC0B-2D93C0FF47BF}" type="presParOf" srcId="{1B755101-A6FC-4A45-B065-F813CCBB8026}" destId="{7B94A11C-44BD-43C6-A7C2-F5DACA1C3261}" srcOrd="6" destOrd="0" presId="urn:microsoft.com/office/officeart/2005/8/layout/cycle2"/>
    <dgm:cxn modelId="{2157D8AD-4407-4BF2-9677-ABAF5F4431E4}" type="presParOf" srcId="{1B755101-A6FC-4A45-B065-F813CCBB8026}" destId="{63D660E7-74A3-44AE-9234-C6EF16E6E7D8}" srcOrd="7" destOrd="0" presId="urn:microsoft.com/office/officeart/2005/8/layout/cycle2"/>
    <dgm:cxn modelId="{42006E00-7A5A-49EF-9A22-48FF6A3A0662}" type="presParOf" srcId="{63D660E7-74A3-44AE-9234-C6EF16E6E7D8}" destId="{79888FFC-C2F2-4236-8F0C-FBC4DDA9A5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2AA21-845E-4982-A969-A1B57155B37F}">
      <dsp:nvSpPr>
        <dsp:cNvPr id="0" name=""/>
        <dsp:cNvSpPr/>
      </dsp:nvSpPr>
      <dsp:spPr>
        <a:xfrm>
          <a:off x="2461245" y="614"/>
          <a:ext cx="1478309" cy="14783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>
              <a:solidFill>
                <a:schemeClr val="tx1"/>
              </a:solidFill>
            </a:rPr>
            <a:t>ЦІЛІ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2677738" y="217107"/>
        <a:ext cx="1045323" cy="1045323"/>
      </dsp:txXfrm>
    </dsp:sp>
    <dsp:sp modelId="{2C96F7E6-4058-44B5-ADC0-DFC273EEFBE7}">
      <dsp:nvSpPr>
        <dsp:cNvPr id="0" name=""/>
        <dsp:cNvSpPr/>
      </dsp:nvSpPr>
      <dsp:spPr>
        <a:xfrm rot="2700000">
          <a:off x="3780793" y="1266974"/>
          <a:ext cx="392551" cy="498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>
        <a:off x="3798039" y="1325124"/>
        <a:ext cx="274786" cy="299357"/>
      </dsp:txXfrm>
    </dsp:sp>
    <dsp:sp modelId="{D2E8C45E-6E1A-4849-8CB5-C29F4ABFC750}">
      <dsp:nvSpPr>
        <dsp:cNvPr id="0" name=""/>
        <dsp:cNvSpPr/>
      </dsp:nvSpPr>
      <dsp:spPr>
        <a:xfrm>
          <a:off x="4030295" y="1569665"/>
          <a:ext cx="1478309" cy="1478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chemeClr val="tx1"/>
              </a:solidFill>
            </a:rPr>
            <a:t>ІНСТРУКЦІЇ</a:t>
          </a:r>
          <a:endParaRPr lang="uk-UA" sz="1200" b="1" kern="1200" dirty="0">
            <a:solidFill>
              <a:schemeClr val="tx1"/>
            </a:solidFill>
          </a:endParaRPr>
        </a:p>
      </dsp:txBody>
      <dsp:txXfrm>
        <a:off x="4246788" y="1786158"/>
        <a:ext cx="1045323" cy="1045323"/>
      </dsp:txXfrm>
    </dsp:sp>
    <dsp:sp modelId="{6F24BAE8-DBFD-4919-BA0A-0917AD209CFF}">
      <dsp:nvSpPr>
        <dsp:cNvPr id="0" name=""/>
        <dsp:cNvSpPr/>
      </dsp:nvSpPr>
      <dsp:spPr>
        <a:xfrm rot="8100000">
          <a:off x="3796505" y="2836024"/>
          <a:ext cx="392551" cy="498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 rot="10800000">
        <a:off x="3897024" y="2894174"/>
        <a:ext cx="274786" cy="299357"/>
      </dsp:txXfrm>
    </dsp:sp>
    <dsp:sp modelId="{D798E714-1AB8-40C2-AD55-FDA25197B788}">
      <dsp:nvSpPr>
        <dsp:cNvPr id="0" name=""/>
        <dsp:cNvSpPr/>
      </dsp:nvSpPr>
      <dsp:spPr>
        <a:xfrm>
          <a:off x="2461245" y="3138715"/>
          <a:ext cx="1478309" cy="14783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chemeClr val="tx1"/>
              </a:solidFill>
            </a:rPr>
            <a:t>оцінювання</a:t>
          </a:r>
        </a:p>
      </dsp:txBody>
      <dsp:txXfrm>
        <a:off x="2677738" y="3355208"/>
        <a:ext cx="1045323" cy="1045323"/>
      </dsp:txXfrm>
    </dsp:sp>
    <dsp:sp modelId="{6F3A06B9-03D4-4841-AE7E-BEE378AA5319}">
      <dsp:nvSpPr>
        <dsp:cNvPr id="0" name=""/>
        <dsp:cNvSpPr/>
      </dsp:nvSpPr>
      <dsp:spPr>
        <a:xfrm rot="13500000">
          <a:off x="2227454" y="2851736"/>
          <a:ext cx="392551" cy="498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 rot="10800000">
        <a:off x="2327973" y="2993158"/>
        <a:ext cx="274786" cy="299357"/>
      </dsp:txXfrm>
    </dsp:sp>
    <dsp:sp modelId="{7B94A11C-44BD-43C6-A7C2-F5DACA1C3261}">
      <dsp:nvSpPr>
        <dsp:cNvPr id="0" name=""/>
        <dsp:cNvSpPr/>
      </dsp:nvSpPr>
      <dsp:spPr>
        <a:xfrm>
          <a:off x="892194" y="1569665"/>
          <a:ext cx="1478309" cy="14783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chemeClr val="tx1"/>
              </a:solidFill>
            </a:rPr>
            <a:t>ЗВОРОТНІЙ З’ВЯЗОК</a:t>
          </a:r>
        </a:p>
      </dsp:txBody>
      <dsp:txXfrm>
        <a:off x="1108687" y="1786158"/>
        <a:ext cx="1045323" cy="1045323"/>
      </dsp:txXfrm>
    </dsp:sp>
    <dsp:sp modelId="{63D660E7-74A3-44AE-9234-C6EF16E6E7D8}">
      <dsp:nvSpPr>
        <dsp:cNvPr id="0" name=""/>
        <dsp:cNvSpPr/>
      </dsp:nvSpPr>
      <dsp:spPr>
        <a:xfrm rot="18900000">
          <a:off x="2211743" y="1282685"/>
          <a:ext cx="392551" cy="498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>
        <a:off x="2228989" y="1424107"/>
        <a:ext cx="274786" cy="299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6291CD-820B-4687-879B-724A551692CC}" type="datetimeFigureOut">
              <a:rPr lang="ru-RU" smtClean="0"/>
              <a:t>08.11.2022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04AA3D-EF47-493A-850D-0E4C00BDA79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site/educeri21st/40600533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C4E65A-8F5B-4159-A000-E49FE5EA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4FA39-60A9-487A-93AA-55F0114ED5D2}"/>
              </a:ext>
            </a:extLst>
          </p:cNvPr>
          <p:cNvSpPr txBox="1"/>
          <p:nvPr/>
        </p:nvSpPr>
        <p:spPr>
          <a:xfrm flipH="1">
            <a:off x="5364088" y="5949280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b="1" dirty="0">
                <a:highlight>
                  <a:srgbClr val="C0C0C0"/>
                </a:highlight>
              </a:rPr>
              <a:t>Доповідачка: Тетяна </a:t>
            </a:r>
            <a:r>
              <a:rPr lang="uk-UA" sz="1600" b="1" dirty="0" err="1">
                <a:highlight>
                  <a:srgbClr val="C0C0C0"/>
                </a:highlight>
              </a:rPr>
              <a:t>Благодарна</a:t>
            </a:r>
            <a:endParaRPr lang="uk-UA" sz="1600" b="1" dirty="0">
              <a:highlight>
                <a:srgbClr val="C0C0C0"/>
              </a:highlight>
            </a:endParaRPr>
          </a:p>
          <a:p>
            <a:pPr algn="r"/>
            <a:r>
              <a:rPr lang="uk-UA" sz="1600" b="1" dirty="0">
                <a:highlight>
                  <a:srgbClr val="C0C0C0"/>
                </a:highlight>
              </a:rPr>
              <a:t>Викладач англійської мови</a:t>
            </a:r>
          </a:p>
          <a:p>
            <a:pPr algn="r"/>
            <a:r>
              <a:rPr lang="uk-UA" sz="1600" b="1" dirty="0">
                <a:highlight>
                  <a:srgbClr val="C0C0C0"/>
                </a:highlight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4384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B798-A303-46A3-86CA-42339779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7704856" cy="854968"/>
          </a:xfrm>
        </p:spPr>
        <p:txBody>
          <a:bodyPr/>
          <a:lstStyle/>
          <a:p>
            <a:pPr algn="ctr"/>
            <a:r>
              <a:rPr lang="uk-UA" sz="3200" dirty="0"/>
              <a:t>2 Цикл формативного оцінювання 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2EB7CDD-35A1-419C-B740-8C6696DC38D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5933102"/>
              </p:ext>
            </p:extLst>
          </p:nvPr>
        </p:nvGraphicFramePr>
        <p:xfrm>
          <a:off x="1143000" y="1547664"/>
          <a:ext cx="6400800" cy="461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Улыбающееся лицо 6">
            <a:extLst>
              <a:ext uri="{FF2B5EF4-FFF2-40B4-BE49-F238E27FC236}">
                <a16:creationId xmlns:a16="http://schemas.microsoft.com/office/drawing/2014/main" id="{78EB4618-3B13-4ADE-B367-E1DE20366CAE}"/>
              </a:ext>
            </a:extLst>
          </p:cNvPr>
          <p:cNvSpPr/>
          <p:nvPr/>
        </p:nvSpPr>
        <p:spPr>
          <a:xfrm>
            <a:off x="232048" y="5310336"/>
            <a:ext cx="1368152" cy="1143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78298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82DCC7-BC68-470C-BE18-CF0E4E667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70" y="0"/>
            <a:ext cx="591625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B5CCED-A6B4-4769-8E02-21AE25240656}"/>
              </a:ext>
            </a:extLst>
          </p:cNvPr>
          <p:cNvSpPr txBox="1"/>
          <p:nvPr/>
        </p:nvSpPr>
        <p:spPr>
          <a:xfrm>
            <a:off x="179512" y="548680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3 Приклад планування із ФО</a:t>
            </a:r>
          </a:p>
        </p:txBody>
      </p:sp>
    </p:spTree>
    <p:extLst>
      <p:ext uri="{BB962C8B-B14F-4D97-AF65-F5344CB8AC3E}">
        <p14:creationId xmlns:p14="http://schemas.microsoft.com/office/powerpoint/2010/main" val="139223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0FB62-92CD-4819-B98C-F3BAD9E5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360040"/>
          </a:xfrm>
        </p:spPr>
        <p:txBody>
          <a:bodyPr/>
          <a:lstStyle/>
          <a:p>
            <a:pPr algn="l"/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Шаблон для планування курсу, викладачка Тетяна Благодарна</a:t>
            </a:r>
            <a: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uk-U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C681BD-6547-4B93-B648-B3DDA8BD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062"/>
            <a:ext cx="9144000" cy="5634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C30D0-752D-4234-B313-F2D24658536B}"/>
              </a:ext>
            </a:extLst>
          </p:cNvPr>
          <p:cNvSpPr txBox="1"/>
          <p:nvPr/>
        </p:nvSpPr>
        <p:spPr>
          <a:xfrm>
            <a:off x="467544" y="643010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3 Приклад планування із ФО</a:t>
            </a:r>
          </a:p>
        </p:txBody>
      </p:sp>
    </p:spTree>
    <p:extLst>
      <p:ext uri="{BB962C8B-B14F-4D97-AF65-F5344CB8AC3E}">
        <p14:creationId xmlns:p14="http://schemas.microsoft.com/office/powerpoint/2010/main" val="118050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199A4-81DC-4E92-AD11-FBEAF97E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072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9D76F3D-D243-4EAC-AD2C-B55C188E9255}"/>
              </a:ext>
            </a:extLst>
          </p:cNvPr>
          <p:cNvCxnSpPr/>
          <p:nvPr/>
        </p:nvCxnSpPr>
        <p:spPr>
          <a:xfrm>
            <a:off x="107504" y="2348880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35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C073EB6-B82B-4E87-AF3A-1E742CC9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16632"/>
            <a:ext cx="5472608" cy="1143000"/>
          </a:xfrm>
        </p:spPr>
        <p:txBody>
          <a:bodyPr/>
          <a:lstStyle/>
          <a:p>
            <a:pPr algn="l"/>
            <a:r>
              <a:rPr lang="ru-RU" dirty="0"/>
              <a:t>Зворотн</a:t>
            </a:r>
            <a:r>
              <a:rPr lang="uk-UA" dirty="0"/>
              <a:t>ій звязок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CFA9AF-49DC-4152-882A-8D8961649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 b="10990"/>
          <a:stretch/>
        </p:blipFill>
        <p:spPr>
          <a:xfrm>
            <a:off x="0" y="2863766"/>
            <a:ext cx="9144000" cy="39942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0E3A8B-FAFC-4EEF-A371-A47EA711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26010"/>
            <a:ext cx="3200778" cy="18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3DC0A6-A45B-4B18-808D-81012D2D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7452"/>
            <a:ext cx="6512511" cy="891268"/>
          </a:xfrm>
        </p:spPr>
        <p:txBody>
          <a:bodyPr/>
          <a:lstStyle/>
          <a:p>
            <a:pPr algn="l"/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Техніки формувального оцінювання</a:t>
            </a:r>
            <a:r>
              <a:rPr lang="uk-UA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/>
              <a:t>завдання для самостійного опрацювання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F1BCE-064F-4F1F-84FA-9E6CA8B9AD43}"/>
              </a:ext>
            </a:extLst>
          </p:cNvPr>
          <p:cNvSpPr txBox="1"/>
          <p:nvPr/>
        </p:nvSpPr>
        <p:spPr>
          <a:xfrm>
            <a:off x="107504" y="908720"/>
            <a:ext cx="8928992" cy="5355312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Техніка “Сигнали рукою”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із застосуванням піктограм / смайлів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“Шкалування”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Вікторина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Техніка “Діаграма думок” (соціологічне опитування)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"Карта думок"/ "Інтелект-карта"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Таблиця/ діаграма “З-Х-Д” (Знаю - Хочу дізнатися - Дізнався/-лася)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 Техніка есе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 Техніка “Вхідні – вихідні квитки”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Журнал записів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“Одне речення”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“Чотири кути”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“Список «Топ-10”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“Кубування”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 Техніка “Трихвилинна пауза”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“Вимірювання температури”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 Техніка “Шпаргалки”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 Техніка “Дзиґа” / “Спінер”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 Техніка "5-П"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 Техніка “Дві зірки й побажання”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 Техніка “Ілюстрація” / “Ескіз” / “Скетч” / “Комікс” / “Скрайбінг”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 Техніка “Реклама”/ “Інфографіка”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 Техніка “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Ink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Pair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“Портфоліо”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“Бліц-побачення”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Мозковий штурм «Карусель»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 Техніка “Обернись і обговори”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 Панельна дискусія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 Техніка “Подкаст”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 Техніка “Інсценізація”</a:t>
            </a: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“Перевірка помилок”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“Вибувайлик”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33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“Статуя”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34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“Павутина”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Техніка “Літаючий аркуш”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36 Коротке опитування учнів щодо оцінювання уроків</a:t>
            </a:r>
          </a:p>
        </p:txBody>
      </p:sp>
    </p:spTree>
    <p:extLst>
      <p:ext uri="{BB962C8B-B14F-4D97-AF65-F5344CB8AC3E}">
        <p14:creationId xmlns:p14="http://schemas.microsoft.com/office/powerpoint/2010/main" val="11410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B798-A303-46A3-86CA-42339779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5760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Кроки на майбутнє</a:t>
            </a:r>
            <a:endParaRPr lang="uk-UA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12D88-9A4B-4B46-91D1-D982043799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784976" cy="60486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uk-UA" sz="17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Розбивати</a:t>
            </a: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великі теми на </a:t>
            </a:r>
            <a:r>
              <a:rPr lang="uk-UA" sz="17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менші</a:t>
            </a: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елементи, представляти  інформацію поступово.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Ознайомлювати  з важливими поняттями, </a:t>
            </a:r>
            <a:r>
              <a:rPr lang="uk-UA" sz="17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демонструючи або використовуючи моделі.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Закріплювати  матеріал, </a:t>
            </a:r>
            <a:r>
              <a:rPr lang="uk-UA" sz="17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активізовувати</a:t>
            </a: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попередні знання.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Подавати  нові поняття з </a:t>
            </a:r>
            <a:r>
              <a:rPr lang="uk-UA" sz="17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аналогіями</a:t>
            </a: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та </a:t>
            </a:r>
            <a:r>
              <a:rPr lang="uk-UA" sz="17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метафорами</a:t>
            </a: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прикладами у різних сферах і видах діяльності.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Виділяти або підкреслювати </a:t>
            </a:r>
            <a:r>
              <a:rPr lang="uk-UA" sz="17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ключові тези </a:t>
            </a: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тексті, графіці, діаграмах, формулах.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Використовувати різні приклади та ілюстрації, щоб підкреслити критичні особливості.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Використовувати візуальні органайзери (наприклад, таблиці, карти понять чи інфографіку) –як повністю готові, так і орієнтовані на заповнення чи створення здобувачами освіти.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Встановлювати явні міжпредметні зв’язки.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Давати кілька рівневі, багатоваріантні завдання з відкритою кінцівкою.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uk-UA" sz="17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Пропонувати чіткі алгоритми та інструкції для отримання потрібного результату.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700" dirty="0">
                <a:effectLst/>
                <a:latin typeface="Noto Sans Symbols"/>
                <a:ea typeface="Noto Sans Symbols"/>
                <a:cs typeface="Noto Sans Symbols"/>
              </a:rPr>
              <a:t>Використовувати контрольні списки, органайзери, наліпки, електронні нагадування</a:t>
            </a:r>
            <a:r>
              <a:rPr lang="uk-UA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.</a:t>
            </a:r>
            <a:endParaRPr lang="uk-UA" sz="1700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134714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DEC9B-5DFB-48DC-AD49-ED19CA93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432048"/>
          </a:xfrm>
        </p:spPr>
        <p:txBody>
          <a:bodyPr/>
          <a:lstStyle/>
          <a:p>
            <a:pPr algn="l"/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ЦІННІСТЬ ФОРМУВАЛЬНОГО ОЦІНЮВАННЯ</a:t>
            </a:r>
            <a:endParaRPr lang="uk-UA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DF1B7-16E6-4BC2-8D78-C6CA13A5CFF6}"/>
              </a:ext>
            </a:extLst>
          </p:cNvPr>
          <p:cNvSpPr txBox="1"/>
          <p:nvPr/>
        </p:nvSpPr>
        <p:spPr>
          <a:xfrm>
            <a:off x="251520" y="766617"/>
            <a:ext cx="8640960" cy="605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якості навчання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71500" algn="just">
              <a:lnSpc>
                <a:spcPct val="115000"/>
              </a:lnSpc>
              <a:spcAft>
                <a:spcPts val="2625"/>
              </a:spcAft>
            </a:pPr>
            <a:r>
              <a:rPr lang="uk-UA" sz="18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Формувальне оцінювання є однією з найефективніших досліджених стратегій підвищення рівня навчальних досягнень учнів за висновками міжнародних науковців та експертів, зокрема,</a:t>
            </a:r>
            <a:r>
              <a:rPr lang="ru-RU" sz="18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u="sng" dirty="0">
                <a:solidFill>
                  <a:srgbClr val="A9C2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Організації економічного співробітництва та розвитку</a:t>
            </a:r>
            <a:r>
              <a:rPr lang="ru-RU" sz="18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(ОЕСР).</a:t>
            </a:r>
          </a:p>
          <a:p>
            <a:pPr marR="571500" algn="just">
              <a:lnSpc>
                <a:spcPct val="115000"/>
              </a:lnSpc>
              <a:spcAft>
                <a:spcPts val="2625"/>
              </a:spcAft>
            </a:pPr>
            <a:r>
              <a:rPr lang="uk-UA" b="1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мотивації</a:t>
            </a:r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uk-UA" sz="18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інність формувального оцінювання в тому, що воно підвищує мотивацію, розвиває вміння вчитися та допомагає учням досягати кращих результатів навчання.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НАЙБІЛЬША ЦІННІСТЬ ФОРМУВАЛЬНОГО ОЦІНЮВАННЯ – МОЖЛИВІСТЬ УЧНЯМ ВІДЧУТИ ВЛАСНУ ВІДПОВІДАЛЬНІСТЬ ЗА СВОЄ НАВЧАННЯ, ЩО БЕЗПОСЕРЕДНЬО ВПЛИВАТИМЕ НА ЯКІСТЬ ЇХНІХ РЕЗУЛЬТАТІВ.</a:t>
            </a:r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14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A7D66-B2AF-44DA-8287-C81757FA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B66F8-5E8D-42EE-9D8D-2982AE6A55F8}"/>
              </a:ext>
            </a:extLst>
          </p:cNvPr>
          <p:cNvSpPr txBox="1"/>
          <p:nvPr/>
        </p:nvSpPr>
        <p:spPr>
          <a:xfrm>
            <a:off x="467544" y="33265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ВЧИТЬСЯ ІЗ ЗАДОВОЛЕННЯМ 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6134F-4BC7-455A-9535-7A965B66EBB1}"/>
              </a:ext>
            </a:extLst>
          </p:cNvPr>
          <p:cNvSpPr txBox="1"/>
          <p:nvPr/>
        </p:nvSpPr>
        <p:spPr>
          <a:xfrm>
            <a:off x="4546297" y="530120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ДЯКУЮ ЗА УВАГУ!!!</a:t>
            </a:r>
          </a:p>
        </p:txBody>
      </p:sp>
    </p:spTree>
    <p:extLst>
      <p:ext uri="{BB962C8B-B14F-4D97-AF65-F5344CB8AC3E}">
        <p14:creationId xmlns:p14="http://schemas.microsoft.com/office/powerpoint/2010/main" val="173703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9F17CA-5C21-FCE0-1610-F5066A090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2" y="476672"/>
            <a:ext cx="8680913" cy="17281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04D2ED-03BC-3D99-70CB-58939CDE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38941"/>
            <a:ext cx="4716016" cy="45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3F949-217E-C73E-69F4-7B216070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333"/>
            <a:ext cx="8856984" cy="576065"/>
          </a:xfrm>
        </p:spPr>
        <p:txBody>
          <a:bodyPr/>
          <a:lstStyle/>
          <a:p>
            <a:r>
              <a:rPr lang="uk-UA" sz="3200" dirty="0"/>
              <a:t>Що означає «Формувальне 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</a:rPr>
              <a:t>оцінювання</a:t>
            </a:r>
            <a:r>
              <a:rPr lang="uk-UA" sz="3200" dirty="0"/>
              <a:t>»?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9C3EA1C-F33B-303F-874C-06E6D255B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35052"/>
              </p:ext>
            </p:extLst>
          </p:nvPr>
        </p:nvGraphicFramePr>
        <p:xfrm>
          <a:off x="-6364" y="1696362"/>
          <a:ext cx="9144000" cy="5963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4985">
                  <a:extLst>
                    <a:ext uri="{9D8B030D-6E8A-4147-A177-3AD203B41FA5}">
                      <a16:colId xmlns:a16="http://schemas.microsoft.com/office/drawing/2014/main" val="3271209449"/>
                    </a:ext>
                  </a:extLst>
                </a:gridCol>
                <a:gridCol w="1212173">
                  <a:extLst>
                    <a:ext uri="{9D8B030D-6E8A-4147-A177-3AD203B41FA5}">
                      <a16:colId xmlns:a16="http://schemas.microsoft.com/office/drawing/2014/main" val="2969296689"/>
                    </a:ext>
                  </a:extLst>
                </a:gridCol>
                <a:gridCol w="3449052">
                  <a:extLst>
                    <a:ext uri="{9D8B030D-6E8A-4147-A177-3AD203B41FA5}">
                      <a16:colId xmlns:a16="http://schemas.microsoft.com/office/drawing/2014/main" val="3755895677"/>
                    </a:ext>
                  </a:extLst>
                </a:gridCol>
                <a:gridCol w="2967790">
                  <a:extLst>
                    <a:ext uri="{9D8B030D-6E8A-4147-A177-3AD203B41FA5}">
                      <a16:colId xmlns:a16="http://schemas.microsoft.com/office/drawing/2014/main" val="3048872260"/>
                    </a:ext>
                  </a:extLst>
                </a:gridCol>
              </a:tblGrid>
              <a:tr h="669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Англійська термінологія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Еквівалент українською мовою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Різний контекст / поняття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Українська освітня термінологія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extLst>
                  <a:ext uri="{0D108BD9-81ED-4DB2-BD59-A6C34878D82A}">
                    <a16:rowId xmlns:a16="http://schemas.microsoft.com/office/drawing/2014/main" val="3308837424"/>
                  </a:ext>
                </a:extLst>
              </a:tr>
              <a:tr h="897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  <a:effectLst/>
                        </a:rPr>
                        <a:t>Measurement</a:t>
                      </a:r>
                      <a:endParaRPr lang="uk-UA" sz="1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Оцінювання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</a:rPr>
                        <a:t>Включає в себе всі різновиди оцінювання: результатів навчання, інтелекту, емоційного стану, вікового розвитку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0" dirty="0">
                          <a:effectLst/>
                        </a:rPr>
                        <a:t>Концепція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b="1" dirty="0">
                          <a:effectLst/>
                        </a:rPr>
                        <a:t>оцінювання</a:t>
                      </a:r>
                      <a:r>
                        <a:rPr lang="uk-UA" sz="1800" dirty="0">
                          <a:effectLst/>
                        </a:rPr>
                        <a:t> в освіті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extLst>
                  <a:ext uri="{0D108BD9-81ED-4DB2-BD59-A6C34878D82A}">
                    <a16:rowId xmlns:a16="http://schemas.microsoft.com/office/drawing/2014/main" val="2304906072"/>
                  </a:ext>
                </a:extLst>
              </a:tr>
              <a:tr h="547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Test</a:t>
                      </a:r>
                      <a:r>
                        <a:rPr lang="uk-UA" sz="1800" dirty="0">
                          <a:solidFill>
                            <a:srgbClr val="FFC000"/>
                          </a:solidFill>
                          <a:effectLst/>
                        </a:rPr>
                        <a:t>,  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testing</a:t>
                      </a:r>
                      <a:endParaRPr lang="uk-UA" sz="1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Оцінювання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</a:rPr>
                        <a:t>Збір даних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Діагностичний тест, семестровий тест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extLst>
                  <a:ext uri="{0D108BD9-81ED-4DB2-BD59-A6C34878D82A}">
                    <a16:rowId xmlns:a16="http://schemas.microsoft.com/office/drawing/2014/main" val="3552033065"/>
                  </a:ext>
                </a:extLst>
              </a:tr>
              <a:tr h="275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Analyzing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Оцінювання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 dirty="0">
                          <a:effectLst/>
                        </a:rPr>
                        <a:t>Оцінювання зібраних даних</a:t>
                      </a:r>
                      <a:endParaRPr lang="uk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extLst>
                  <a:ext uri="{0D108BD9-81ED-4DB2-BD59-A6C34878D82A}">
                    <a16:rowId xmlns:a16="http://schemas.microsoft.com/office/drawing/2014/main" val="1920732072"/>
                  </a:ext>
                </a:extLst>
              </a:tr>
              <a:tr h="840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Assessment</a:t>
                      </a:r>
                      <a:endParaRPr lang="uk-UA" sz="1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Оцінювання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це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процес</a:t>
                      </a:r>
                      <a:r>
                        <a:rPr lang="uk-UA" sz="1600" dirty="0">
                          <a:effectLst/>
                        </a:rPr>
                        <a:t> збору, перегляду та використання даних з метою покращення поточної продуктивності.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Формувальне оцінювання, </a:t>
                      </a:r>
                      <a:r>
                        <a:rPr lang="uk-UA" sz="1800" u="sng" dirty="0">
                          <a:effectLst/>
                        </a:rPr>
                        <a:t>оцінювання для навчання</a:t>
                      </a:r>
                      <a:endParaRPr lang="uk-UA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extLst>
                  <a:ext uri="{0D108BD9-81ED-4DB2-BD59-A6C34878D82A}">
                    <a16:rowId xmlns:a16="http://schemas.microsoft.com/office/drawing/2014/main" val="523862641"/>
                  </a:ext>
                </a:extLst>
              </a:tr>
              <a:tr h="1881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C000"/>
                          </a:solidFill>
                          <a:effectLst/>
                        </a:rPr>
                        <a:t>Evaluating</a:t>
                      </a:r>
                      <a:endParaRPr lang="uk-UA" sz="1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Оцінювання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зосереджена на винесенні </a:t>
                      </a:r>
                      <a:r>
                        <a:rPr lang="uk-UA" sz="2000" b="1" dirty="0">
                          <a:effectLst/>
                        </a:rPr>
                        <a:t>судження</a:t>
                      </a:r>
                      <a:r>
                        <a:rPr lang="uk-UA" sz="1600" dirty="0">
                          <a:effectLst/>
                        </a:rPr>
                        <a:t> про цінності, цифри чи продуктивність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uk-UA" sz="1600" dirty="0">
                          <a:effectLst/>
                        </a:rPr>
                        <a:t>визначає </a:t>
                      </a:r>
                      <a:r>
                        <a:rPr lang="uk-UA" sz="2000" b="1" dirty="0">
                          <a:effectLst/>
                        </a:rPr>
                        <a:t>ступінь</a:t>
                      </a:r>
                      <a:r>
                        <a:rPr lang="uk-UA" sz="1600" dirty="0">
                          <a:effectLst/>
                        </a:rPr>
                        <a:t> досягнення програмою чи педагогікою заздалегідь визначених цілей або результатів.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Сумативне оцінювання,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Тематичне оцінювання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u="sng" dirty="0">
                          <a:effectLst/>
                        </a:rPr>
                        <a:t>Оцінювання навчання</a:t>
                      </a:r>
                      <a:endParaRPr lang="uk-UA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796" marR="46796" marT="0" marB="0"/>
                </a:tc>
                <a:extLst>
                  <a:ext uri="{0D108BD9-81ED-4DB2-BD59-A6C34878D82A}">
                    <a16:rowId xmlns:a16="http://schemas.microsoft.com/office/drawing/2014/main" val="36477694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7707D9-2B85-6D33-6DB3-392BAAF36BBC}"/>
              </a:ext>
            </a:extLst>
          </p:cNvPr>
          <p:cNvSpPr txBox="1"/>
          <p:nvPr/>
        </p:nvSpPr>
        <p:spPr>
          <a:xfrm flipH="1">
            <a:off x="1187624" y="112474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Тут у нас виникає плутанина в поняттях.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35466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99A17-D5B3-4A0D-A348-CB24B2D7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1" cy="1143000"/>
          </a:xfrm>
        </p:spPr>
        <p:txBody>
          <a:bodyPr/>
          <a:lstStyle/>
          <a:p>
            <a:pPr algn="just"/>
            <a:r>
              <a:rPr lang="uk-UA" sz="4000" dirty="0"/>
              <a:t>2 Формувальне </a:t>
            </a:r>
            <a:r>
              <a:rPr lang="en-US" sz="4000" dirty="0"/>
              <a:t>Vs</a:t>
            </a:r>
            <a:r>
              <a:rPr lang="uk-UA" sz="4000" dirty="0"/>
              <a:t> Традиційне</a:t>
            </a:r>
            <a:br>
              <a:rPr lang="uk-UA" sz="4000" dirty="0"/>
            </a:br>
            <a:r>
              <a:rPr lang="uk-UA" sz="1800" dirty="0"/>
              <a:t>аналогія із садівництвом</a:t>
            </a:r>
            <a:r>
              <a:rPr lang="en-US" sz="4000" dirty="0"/>
              <a:t> </a:t>
            </a:r>
            <a:endParaRPr lang="uk-UA" sz="40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F6577C8-EAC7-415A-B422-F736E1B811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1560" y="1628774"/>
            <a:ext cx="7992887" cy="367509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3E3885-A7B5-4113-BB56-3BCA4A18D17F}"/>
              </a:ext>
            </a:extLst>
          </p:cNvPr>
          <p:cNvSpPr txBox="1"/>
          <p:nvPr/>
        </p:nvSpPr>
        <p:spPr>
          <a:xfrm flipH="1">
            <a:off x="179512" y="5403937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Формативне оцінювання - </a:t>
            </a:r>
            <a:r>
              <a:rPr lang="ru-RU" dirty="0"/>
              <a:t>є еквівалентом поливу рослин відповідно до їх потреб - безпосередньо впливає на їх ріст і розвиток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F2C447-52F2-4D81-91C1-A99392151136}"/>
              </a:ext>
            </a:extLst>
          </p:cNvPr>
          <p:cNvSpPr txBox="1"/>
          <p:nvPr/>
        </p:nvSpPr>
        <p:spPr>
          <a:xfrm>
            <a:off x="4572000" y="5365292"/>
            <a:ext cx="4320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Суммативна оцінка </a:t>
            </a:r>
            <a:r>
              <a:rPr lang="en-US" dirty="0"/>
              <a:t>– </a:t>
            </a:r>
            <a:r>
              <a:rPr lang="uk-UA" dirty="0"/>
              <a:t>є </a:t>
            </a:r>
            <a:r>
              <a:rPr lang="ru-RU" dirty="0"/>
              <a:t>еквіваленом вимірюванню рослин. Це може бути цікаво і важливо для порівняння та аналізу, але саме по собі воно не впливає на зростання рослин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866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46F00-BF11-6FBD-889E-51D1EBBDAF92}"/>
              </a:ext>
            </a:extLst>
          </p:cNvPr>
          <p:cNvSpPr txBox="1"/>
          <p:nvPr/>
        </p:nvSpPr>
        <p:spPr>
          <a:xfrm>
            <a:off x="251520" y="17428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+mj-lt"/>
              </a:rPr>
              <a:t>Як вчителю опанувати технології ФО, осучаснити п</a:t>
            </a:r>
            <a:r>
              <a:rPr lang="ru-RU" sz="1800" dirty="0" err="1">
                <a:solidFill>
                  <a:srgbClr val="14141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рофесійні</a:t>
            </a:r>
            <a:r>
              <a:rPr lang="ru-RU" sz="1800" dirty="0">
                <a:solidFill>
                  <a:srgbClr val="14141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4141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sz="1800" dirty="0">
                <a:solidFill>
                  <a:srgbClr val="14141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та </a:t>
            </a:r>
            <a:r>
              <a:rPr lang="ru-RU" sz="1800" dirty="0" err="1">
                <a:solidFill>
                  <a:srgbClr val="14141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вміння</a:t>
            </a:r>
            <a:r>
              <a:rPr lang="ru-RU" sz="1800" dirty="0">
                <a:solidFill>
                  <a:srgbClr val="14141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педагога?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00E446-07F8-E622-D53E-97A7A0631C3A}"/>
              </a:ext>
            </a:extLst>
          </p:cNvPr>
          <p:cNvSpPr txBox="1"/>
          <p:nvPr/>
        </p:nvSpPr>
        <p:spPr>
          <a:xfrm>
            <a:off x="5220072" y="63594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Стати учнем – почати навчатись!!!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128B67-0DB2-F1A0-5460-D289BD6AE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32" y="2967401"/>
            <a:ext cx="5843364" cy="3716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9A71F4-3285-49BA-CFE5-335016FA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55" y="999315"/>
            <a:ext cx="4758481" cy="23170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21C556-EEF1-DE83-5A58-7894A0CFA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49" y="3861048"/>
            <a:ext cx="3186164" cy="2147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13407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https://kahoot.it/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7677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5AA1A-F244-DB99-12E5-031F9718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44" y="332656"/>
            <a:ext cx="6512511" cy="792088"/>
          </a:xfrm>
        </p:spPr>
        <p:txBody>
          <a:bodyPr/>
          <a:lstStyle/>
          <a:p>
            <a:pPr algn="ctr"/>
            <a:r>
              <a:rPr lang="uk-UA" dirty="0"/>
              <a:t>Аспекти ФО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444360-3585-AF32-A01B-09EF1373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" y="1556792"/>
            <a:ext cx="9144000" cy="50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BAD0C-7D3D-4D02-D5DD-82CEF474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5"/>
            <a:ext cx="4743450" cy="2524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3FA8A1-4264-2B42-0E49-1BD8ED922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34380"/>
            <a:ext cx="3957680" cy="5589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CE6D11-5689-B6E8-C79D-5DBBECD60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052736"/>
            <a:ext cx="1603648" cy="16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202A8C-45B2-1075-CBF9-717E5995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0648"/>
            <a:ext cx="7667625" cy="790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E674B-DB7A-8235-C979-86083C7B6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17" y="1147918"/>
            <a:ext cx="6409165" cy="54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A02E6-56F0-436F-B0EF-2D5A4FBF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58336"/>
            <a:ext cx="8640960" cy="646331"/>
          </a:xfrm>
        </p:spPr>
        <p:txBody>
          <a:bodyPr/>
          <a:lstStyle/>
          <a:p>
            <a:pPr algn="l"/>
            <a:r>
              <a:rPr lang="uk-UA" sz="3200" dirty="0"/>
              <a:t>2 Що таке 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</a:rPr>
              <a:t>формувальне</a:t>
            </a:r>
            <a:r>
              <a:rPr lang="uk-UA" sz="3200" dirty="0"/>
              <a:t> оцінювання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C85EED-0A89-4073-9E70-338C9C46E4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05" y="2840099"/>
            <a:ext cx="5489989" cy="23762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0ED3C1-EF49-4AED-8AA1-62784CA8F743}"/>
              </a:ext>
            </a:extLst>
          </p:cNvPr>
          <p:cNvSpPr txBox="1"/>
          <p:nvPr/>
        </p:nvSpPr>
        <p:spPr>
          <a:xfrm>
            <a:off x="755576" y="1356424"/>
            <a:ext cx="72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dirty="0"/>
              <a:t>ФО невід'ємна частина </a:t>
            </a:r>
            <a:r>
              <a:rPr lang="uk-UA" sz="1800" b="0" i="0" u="none" strike="noStrike" baseline="0" dirty="0">
                <a:latin typeface="Microtype"/>
              </a:rPr>
              <a:t>сукупності взаємопов’язаних видів навчальної діяльності студентів,</a:t>
            </a:r>
            <a:r>
              <a:rPr lang="ru-RU" sz="1800" b="0" i="0" u="none" strike="noStrike" baseline="0" dirty="0">
                <a:latin typeface="Microtype"/>
              </a:rPr>
              <a:t> пов’язане із результатами навчання;</a:t>
            </a:r>
          </a:p>
          <a:p>
            <a:pPr algn="l"/>
            <a:endParaRPr lang="ru-RU" sz="1800" b="0" i="0" u="none" strike="noStrike" baseline="0" dirty="0">
              <a:latin typeface="Microtype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9EFB02-0150-4118-8918-2F07166B5399}"/>
              </a:ext>
            </a:extLst>
          </p:cNvPr>
          <p:cNvSpPr/>
          <p:nvPr/>
        </p:nvSpPr>
        <p:spPr>
          <a:xfrm>
            <a:off x="3275856" y="2122721"/>
            <a:ext cx="2592288" cy="45659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uk-UA" sz="1800" b="1" i="0" u="none" strike="noStrike" baseline="0" dirty="0">
                <a:solidFill>
                  <a:schemeClr val="tx1"/>
                </a:solidFill>
                <a:latin typeface="Innerspace-Bold"/>
              </a:rPr>
              <a:t>Цілі освітньої програми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C732E1C-325D-49B2-AA88-0E7CB5A8392A}"/>
              </a:ext>
            </a:extLst>
          </p:cNvPr>
          <p:cNvCxnSpPr/>
          <p:nvPr/>
        </p:nvCxnSpPr>
        <p:spPr>
          <a:xfrm>
            <a:off x="4572000" y="2579317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1196ED20-7A2B-4851-9AB5-05D96D1B4816}"/>
              </a:ext>
            </a:extLst>
          </p:cNvPr>
          <p:cNvSpPr/>
          <p:nvPr/>
        </p:nvSpPr>
        <p:spPr>
          <a:xfrm>
            <a:off x="7092280" y="3251056"/>
            <a:ext cx="1986075" cy="155698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Планування і вбудова формувальн оцінювання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BA3D632-FFA8-4D1E-BDC9-AF98D4D15989}"/>
              </a:ext>
            </a:extLst>
          </p:cNvPr>
          <p:cNvSpPr/>
          <p:nvPr/>
        </p:nvSpPr>
        <p:spPr>
          <a:xfrm>
            <a:off x="7524328" y="225383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B3A5F64-276B-4900-B0A0-04E665EDB1F1}"/>
              </a:ext>
            </a:extLst>
          </p:cNvPr>
          <p:cNvSpPr/>
          <p:nvPr/>
        </p:nvSpPr>
        <p:spPr>
          <a:xfrm>
            <a:off x="56996" y="4578247"/>
            <a:ext cx="2123728" cy="177426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Практичні види діяльності 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Формувальн оц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18AB9EA-398B-4509-BD21-EF1DB748D90F}"/>
              </a:ext>
            </a:extLst>
          </p:cNvPr>
          <p:cNvCxnSpPr/>
          <p:nvPr/>
        </p:nvCxnSpPr>
        <p:spPr>
          <a:xfrm flipV="1">
            <a:off x="6660232" y="4802234"/>
            <a:ext cx="108012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3EA4C8E-7BE6-4111-A1DD-F670C8AE21AD}"/>
              </a:ext>
            </a:extLst>
          </p:cNvPr>
          <p:cNvCxnSpPr/>
          <p:nvPr/>
        </p:nvCxnSpPr>
        <p:spPr>
          <a:xfrm flipH="1">
            <a:off x="2051720" y="4982254"/>
            <a:ext cx="122413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0CCAA4C-3B0D-4281-8B4D-96FEE96DE121}"/>
              </a:ext>
            </a:extLst>
          </p:cNvPr>
          <p:cNvSpPr txBox="1"/>
          <p:nvPr/>
        </p:nvSpPr>
        <p:spPr>
          <a:xfrm>
            <a:off x="2339751" y="5219579"/>
            <a:ext cx="6747251" cy="168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41414"/>
                </a:solidFill>
                <a:effectLst/>
                <a:latin typeface="ProximaNova"/>
                <a:ea typeface="Calibri" panose="020F0502020204030204" pitchFamily="34" charset="0"/>
                <a:cs typeface="Times New Roman" panose="02020603050405020304" pitchFamily="18" charset="0"/>
              </a:rPr>
              <a:t>Формувальне оцінювання вимагає системності, має бути вбудоване в повсякденн</a:t>
            </a:r>
            <a:r>
              <a:rPr lang="uk-UA" sz="1800" dirty="0">
                <a:solidFill>
                  <a:srgbClr val="141414"/>
                </a:solidFill>
                <a:effectLst/>
                <a:latin typeface="ProximaNova"/>
                <a:ea typeface="Calibri" panose="020F0502020204030204" pitchFamily="34" charset="0"/>
                <a:cs typeface="Times New Roman" panose="02020603050405020304" pitchFamily="18" charset="0"/>
              </a:rPr>
              <a:t>ий освітній процес.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141414"/>
                </a:solidFill>
                <a:effectLst/>
                <a:latin typeface="ProximaNov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41414"/>
                </a:solidFill>
                <a:effectLst/>
                <a:latin typeface="ProximaNova"/>
                <a:ea typeface="Calibri" panose="020F0502020204030204" pitchFamily="34" charset="0"/>
                <a:cs typeface="Times New Roman" panose="02020603050405020304" pitchFamily="18" charset="0"/>
              </a:rPr>
              <a:t>Це потребує новітніх підходів до організації навчального процесу й послідовної побудови нової культури оцінювання – у центрі яких учень / учениця та їхні індивідуальні потреби пізнання.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78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4" grpId="0" animBg="1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1353</TotalTime>
  <Words>695</Words>
  <Application>Microsoft Office PowerPoint</Application>
  <PresentationFormat>Экран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Georgia</vt:lpstr>
      <vt:lpstr>Innerspace-Bold</vt:lpstr>
      <vt:lpstr>Microtype</vt:lpstr>
      <vt:lpstr>Noto Sans Symbols</vt:lpstr>
      <vt:lpstr>ProximaNova</vt:lpstr>
      <vt:lpstr>Roboto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Що означає «Формувальне оцінювання»? </vt:lpstr>
      <vt:lpstr>2 Формувальне Vs Традиційне аналогія із садівництвом </vt:lpstr>
      <vt:lpstr>Презентация PowerPoint</vt:lpstr>
      <vt:lpstr>Аспекти ФО</vt:lpstr>
      <vt:lpstr>Презентация PowerPoint</vt:lpstr>
      <vt:lpstr>Презентация PowerPoint</vt:lpstr>
      <vt:lpstr>2 Що таке формувальне оцінювання</vt:lpstr>
      <vt:lpstr>2 Цикл формативного оцінювання  </vt:lpstr>
      <vt:lpstr>Презентация PowerPoint</vt:lpstr>
      <vt:lpstr>Шаблон для планування курсу, викладачка Тетяна Благодарна </vt:lpstr>
      <vt:lpstr>Презентация PowerPoint</vt:lpstr>
      <vt:lpstr>Зворотній звязок</vt:lpstr>
      <vt:lpstr>Техніки формувального оцінювання завдання для самостійного опрацювання</vt:lpstr>
      <vt:lpstr>Кроки на майбутнє</vt:lpstr>
      <vt:lpstr>ЦІННІСТЬ ФОРМУВАЛЬНОГО ОЦІНЮВАННЯ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Формувальне оцінювання</dc:title>
  <dc:creator>Acer</dc:creator>
  <cp:lastModifiedBy>Блажко Галина Євгенівна</cp:lastModifiedBy>
  <cp:revision>63</cp:revision>
  <dcterms:created xsi:type="dcterms:W3CDTF">2021-12-22T08:05:54Z</dcterms:created>
  <dcterms:modified xsi:type="dcterms:W3CDTF">2022-11-08T07:52:03Z</dcterms:modified>
</cp:coreProperties>
</file>